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68" r:id="rId2"/>
    <p:sldId id="262" r:id="rId3"/>
    <p:sldId id="346" r:id="rId4"/>
    <p:sldId id="285" r:id="rId5"/>
    <p:sldId id="286" r:id="rId6"/>
    <p:sldId id="345" r:id="rId7"/>
    <p:sldId id="265" r:id="rId8"/>
    <p:sldId id="266" r:id="rId9"/>
    <p:sldId id="279" r:id="rId10"/>
    <p:sldId id="263" r:id="rId11"/>
    <p:sldId id="264" r:id="rId12"/>
    <p:sldId id="271" r:id="rId13"/>
    <p:sldId id="269" r:id="rId14"/>
    <p:sldId id="272" r:id="rId15"/>
    <p:sldId id="274" r:id="rId16"/>
    <p:sldId id="275" r:id="rId17"/>
    <p:sldId id="276" r:id="rId18"/>
    <p:sldId id="284" r:id="rId19"/>
    <p:sldId id="281" r:id="rId20"/>
    <p:sldId id="282" r:id="rId21"/>
    <p:sldId id="267" r:id="rId22"/>
    <p:sldId id="277" r:id="rId23"/>
    <p:sldId id="273" r:id="rId24"/>
    <p:sldId id="270" r:id="rId25"/>
    <p:sldId id="280" r:id="rId26"/>
    <p:sldId id="283" r:id="rId27"/>
    <p:sldId id="278"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1335" autoAdjust="0"/>
    <p:restoredTop sz="94660"/>
  </p:normalViewPr>
  <p:slideViewPr>
    <p:cSldViewPr snapToGrid="0">
      <p:cViewPr varScale="1">
        <p:scale>
          <a:sx n="86" d="100"/>
          <a:sy n="86" d="100"/>
        </p:scale>
        <p:origin x="269"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DE3BE75-65B3-4B32-B9A4-5D48ACE98394}" type="datetimeFigureOut">
              <a:rPr lang="en-US" smtClean="0">
                <a:solidFill>
                  <a:prstClr val="black">
                    <a:tint val="75000"/>
                  </a:prstClr>
                </a:solidFill>
              </a:rPr>
              <a:pPr/>
              <a:t>1/30/2019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790FFDE-3D11-4B22-A541-8E5788CE95D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9153023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DE3BE75-65B3-4B32-B9A4-5D48ACE98394}" type="datetimeFigureOut">
              <a:rPr lang="en-US" smtClean="0">
                <a:solidFill>
                  <a:prstClr val="black">
                    <a:tint val="75000"/>
                  </a:prstClr>
                </a:solidFill>
              </a:rPr>
              <a:pPr/>
              <a:t>1/30/2019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790FFDE-3D11-4B22-A541-8E5788CE95D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095221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DE3BE75-65B3-4B32-B9A4-5D48ACE98394}" type="datetimeFigureOut">
              <a:rPr lang="en-US" smtClean="0">
                <a:solidFill>
                  <a:prstClr val="black">
                    <a:tint val="75000"/>
                  </a:prstClr>
                </a:solidFill>
              </a:rPr>
              <a:pPr/>
              <a:t>1/30/2019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790FFDE-3D11-4B22-A541-8E5788CE95D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532824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DE3BE75-65B3-4B32-B9A4-5D48ACE98394}" type="datetimeFigureOut">
              <a:rPr lang="en-US" smtClean="0">
                <a:solidFill>
                  <a:prstClr val="black">
                    <a:tint val="75000"/>
                  </a:prstClr>
                </a:solidFill>
              </a:rPr>
              <a:pPr/>
              <a:t>1/30/2019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790FFDE-3D11-4B22-A541-8E5788CE95D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323309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DE3BE75-65B3-4B32-B9A4-5D48ACE98394}" type="datetimeFigureOut">
              <a:rPr lang="en-US" smtClean="0">
                <a:solidFill>
                  <a:prstClr val="black">
                    <a:tint val="75000"/>
                  </a:prstClr>
                </a:solidFill>
              </a:rPr>
              <a:pPr/>
              <a:t>1/30/2019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790FFDE-3D11-4B22-A541-8E5788CE95D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985458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DE3BE75-65B3-4B32-B9A4-5D48ACE98394}" type="datetimeFigureOut">
              <a:rPr lang="en-US" smtClean="0">
                <a:solidFill>
                  <a:prstClr val="black">
                    <a:tint val="75000"/>
                  </a:prstClr>
                </a:solidFill>
              </a:rPr>
              <a:pPr/>
              <a:t>1/30/2019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790FFDE-3D11-4B22-A541-8E5788CE95D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451105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DE3BE75-65B3-4B32-B9A4-5D48ACE98394}" type="datetimeFigureOut">
              <a:rPr lang="en-US" smtClean="0">
                <a:solidFill>
                  <a:prstClr val="black">
                    <a:tint val="75000"/>
                  </a:prstClr>
                </a:solidFill>
              </a:rPr>
              <a:pPr/>
              <a:t>1/30/2019</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B790FFDE-3D11-4B22-A541-8E5788CE95D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08584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DE3BE75-65B3-4B32-B9A4-5D48ACE98394}" type="datetimeFigureOut">
              <a:rPr lang="en-US" smtClean="0">
                <a:solidFill>
                  <a:prstClr val="black">
                    <a:tint val="75000"/>
                  </a:prstClr>
                </a:solidFill>
              </a:rPr>
              <a:pPr/>
              <a:t>1/30/2019</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B790FFDE-3D11-4B22-A541-8E5788CE95D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534338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E3BE75-65B3-4B32-B9A4-5D48ACE98394}" type="datetimeFigureOut">
              <a:rPr lang="en-US" smtClean="0">
                <a:solidFill>
                  <a:prstClr val="black">
                    <a:tint val="75000"/>
                  </a:prstClr>
                </a:solidFill>
              </a:rPr>
              <a:pPr/>
              <a:t>1/30/2019</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B790FFDE-3D11-4B22-A541-8E5788CE95D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595063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DE3BE75-65B3-4B32-B9A4-5D48ACE98394}" type="datetimeFigureOut">
              <a:rPr lang="en-US" smtClean="0">
                <a:solidFill>
                  <a:prstClr val="black">
                    <a:tint val="75000"/>
                  </a:prstClr>
                </a:solidFill>
              </a:rPr>
              <a:pPr/>
              <a:t>1/30/2019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790FFDE-3D11-4B22-A541-8E5788CE95D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816128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DE3BE75-65B3-4B32-B9A4-5D48ACE98394}" type="datetimeFigureOut">
              <a:rPr lang="en-US" smtClean="0">
                <a:solidFill>
                  <a:prstClr val="black">
                    <a:tint val="75000"/>
                  </a:prstClr>
                </a:solidFill>
              </a:rPr>
              <a:pPr/>
              <a:t>1/30/2019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790FFDE-3D11-4B22-A541-8E5788CE95D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33954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tx1"/>
            </a:gs>
            <a:gs pos="100000">
              <a:srgbClr val="00007F"/>
            </a:gs>
          </a:gsLst>
          <a:lin ang="189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E3BE75-65B3-4B32-B9A4-5D48ACE98394}" type="datetimeFigureOut">
              <a:rPr lang="en-US" smtClean="0">
                <a:solidFill>
                  <a:prstClr val="black">
                    <a:tint val="75000"/>
                  </a:prstClr>
                </a:solidFill>
              </a:rPr>
              <a:pPr/>
              <a:t>1/30/2019</a:t>
            </a:fld>
            <a:endParaRPr lang="en-US" dirty="0">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90FFDE-3D11-4B22-A541-8E5788CE95D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4790089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2851" y="1384388"/>
            <a:ext cx="10972800" cy="1143000"/>
          </a:xfrm>
        </p:spPr>
        <p:txBody>
          <a:bodyPr>
            <a:normAutofit/>
          </a:bodyPr>
          <a:lstStyle/>
          <a:p>
            <a:r>
              <a:rPr lang="en-US" sz="4800" b="1" dirty="0">
                <a:solidFill>
                  <a:srgbClr val="FFC000"/>
                </a:solidFill>
              </a:rPr>
              <a:t>Have SDA’s Misunderstood the Sanctuary?</a:t>
            </a:r>
          </a:p>
        </p:txBody>
      </p:sp>
      <p:sp>
        <p:nvSpPr>
          <p:cNvPr id="3" name="Content Placeholder 2"/>
          <p:cNvSpPr>
            <a:spLocks noGrp="1"/>
          </p:cNvSpPr>
          <p:nvPr>
            <p:ph idx="1"/>
          </p:nvPr>
        </p:nvSpPr>
        <p:spPr>
          <a:xfrm>
            <a:off x="642851" y="2601883"/>
            <a:ext cx="10972800" cy="1741517"/>
          </a:xfrm>
        </p:spPr>
        <p:txBody>
          <a:bodyPr>
            <a:normAutofit/>
          </a:bodyPr>
          <a:lstStyle/>
          <a:p>
            <a:endParaRPr lang="en-US" dirty="0"/>
          </a:p>
          <a:p>
            <a:endParaRPr lang="en-US" dirty="0"/>
          </a:p>
        </p:txBody>
      </p:sp>
      <p:sp>
        <p:nvSpPr>
          <p:cNvPr id="5" name="TextBox 4"/>
          <p:cNvSpPr txBox="1"/>
          <p:nvPr/>
        </p:nvSpPr>
        <p:spPr>
          <a:xfrm>
            <a:off x="3380852" y="4958223"/>
            <a:ext cx="5347169" cy="769441"/>
          </a:xfrm>
          <a:prstGeom prst="rect">
            <a:avLst/>
          </a:prstGeom>
          <a:noFill/>
        </p:spPr>
        <p:txBody>
          <a:bodyPr wrap="none" rtlCol="0">
            <a:spAutoFit/>
          </a:bodyPr>
          <a:lstStyle/>
          <a:p>
            <a:r>
              <a:rPr lang="en-US" sz="4400" dirty="0">
                <a:solidFill>
                  <a:srgbClr val="FFFF00"/>
                </a:solidFill>
              </a:rPr>
              <a:t>By Robert Melashenko</a:t>
            </a:r>
          </a:p>
        </p:txBody>
      </p:sp>
    </p:spTree>
    <p:extLst>
      <p:ext uri="{BB962C8B-B14F-4D97-AF65-F5344CB8AC3E}">
        <p14:creationId xmlns:p14="http://schemas.microsoft.com/office/powerpoint/2010/main" val="31715283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643918"/>
          </a:xfrm>
        </p:spPr>
        <p:txBody>
          <a:bodyPr>
            <a:normAutofit fontScale="90000"/>
          </a:bodyPr>
          <a:lstStyle/>
          <a:p>
            <a:endParaRPr lang="en-US" dirty="0"/>
          </a:p>
        </p:txBody>
      </p:sp>
      <p:sp>
        <p:nvSpPr>
          <p:cNvPr id="3" name="Content Placeholder 2"/>
          <p:cNvSpPr>
            <a:spLocks noGrp="1"/>
          </p:cNvSpPr>
          <p:nvPr>
            <p:ph idx="1"/>
          </p:nvPr>
        </p:nvSpPr>
        <p:spPr>
          <a:xfrm>
            <a:off x="609600" y="1292629"/>
            <a:ext cx="10972800" cy="4833535"/>
          </a:xfrm>
        </p:spPr>
        <p:txBody>
          <a:bodyPr>
            <a:noAutofit/>
          </a:bodyPr>
          <a:lstStyle/>
          <a:p>
            <a:pPr marL="0" indent="0">
              <a:buNone/>
            </a:pPr>
            <a:r>
              <a:rPr lang="en-US" sz="2800" dirty="0">
                <a:solidFill>
                  <a:srgbClr val="FFFF00"/>
                </a:solidFill>
              </a:rPr>
              <a:t>Seeing then that the unconscious processes play so large a part in our mental life and in our conduct, and </a:t>
            </a:r>
            <a:r>
              <a:rPr lang="en-US" sz="2800" u="sng" dirty="0">
                <a:solidFill>
                  <a:srgbClr val="FFFF00"/>
                </a:solidFill>
              </a:rPr>
              <a:t>realizing that so much evil lies in the depths</a:t>
            </a:r>
            <a:r>
              <a:rPr lang="en-US" sz="2800" dirty="0">
                <a:solidFill>
                  <a:srgbClr val="FFFF00"/>
                </a:solidFill>
              </a:rPr>
              <a:t>, theologians have very naturally asked how far redemptive processes as preached in the Gospel of Christ can affect the unconscious. Does the acceptance of modern psychological theories lead to the conclusion that religious life is concerned only with the conscious mind, and that a very large part of human personality is left untouched and unchanged? Are we also to infer that the Christian must remain in a state where much of his being is in rebellion against God, or is alien to God?</a:t>
            </a:r>
          </a:p>
        </p:txBody>
      </p:sp>
      <p:sp>
        <p:nvSpPr>
          <p:cNvPr id="4" name="TextBox 3"/>
          <p:cNvSpPr txBox="1"/>
          <p:nvPr/>
        </p:nvSpPr>
        <p:spPr>
          <a:xfrm>
            <a:off x="2486198" y="5756832"/>
            <a:ext cx="7219603" cy="369332"/>
          </a:xfrm>
          <a:prstGeom prst="rect">
            <a:avLst/>
          </a:prstGeom>
          <a:noFill/>
        </p:spPr>
        <p:txBody>
          <a:bodyPr wrap="square" rtlCol="0">
            <a:spAutoFit/>
          </a:bodyPr>
          <a:lstStyle/>
          <a:p>
            <a:pPr algn="ctr"/>
            <a:r>
              <a:rPr lang="en-US" dirty="0">
                <a:solidFill>
                  <a:srgbClr val="FF0000"/>
                </a:solidFill>
              </a:rPr>
              <a:t>Ernest White, Christian Life and the Unconscious, New York, 1955, p. 20</a:t>
            </a:r>
            <a:r>
              <a:rPr lang="en-US" dirty="0"/>
              <a:t>.</a:t>
            </a:r>
          </a:p>
        </p:txBody>
      </p:sp>
      <p:sp>
        <p:nvSpPr>
          <p:cNvPr id="5" name="Rectangle 4"/>
          <p:cNvSpPr/>
          <p:nvPr/>
        </p:nvSpPr>
        <p:spPr>
          <a:xfrm>
            <a:off x="2378824" y="6031915"/>
            <a:ext cx="7434350" cy="369332"/>
          </a:xfrm>
          <a:prstGeom prst="rect">
            <a:avLst/>
          </a:prstGeom>
        </p:spPr>
        <p:txBody>
          <a:bodyPr wrap="square">
            <a:spAutoFit/>
          </a:bodyPr>
          <a:lstStyle/>
          <a:p>
            <a:pPr algn="ctr"/>
            <a:r>
              <a:rPr lang="en-US" dirty="0">
                <a:solidFill>
                  <a:srgbClr val="FF0000"/>
                </a:solidFill>
              </a:rPr>
              <a:t>Cited in - Then Shall the Sanctuary be Cleansed. By Donald K. Short. </a:t>
            </a:r>
            <a:r>
              <a:rPr lang="en-US" dirty="0" err="1">
                <a:solidFill>
                  <a:srgbClr val="FF0000"/>
                </a:solidFill>
              </a:rPr>
              <a:t>Chapt</a:t>
            </a:r>
            <a:r>
              <a:rPr lang="en-US" dirty="0">
                <a:solidFill>
                  <a:srgbClr val="FF0000"/>
                </a:solidFill>
              </a:rPr>
              <a:t>. 5</a:t>
            </a:r>
          </a:p>
        </p:txBody>
      </p:sp>
    </p:spTree>
    <p:extLst>
      <p:ext uri="{BB962C8B-B14F-4D97-AF65-F5344CB8AC3E}">
        <p14:creationId xmlns:p14="http://schemas.microsoft.com/office/powerpoint/2010/main" val="12525183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indent="0">
              <a:buNone/>
            </a:pPr>
            <a:r>
              <a:rPr lang="en-US" sz="3600" dirty="0">
                <a:solidFill>
                  <a:srgbClr val="FFFF00"/>
                </a:solidFill>
              </a:rPr>
              <a:t>The answer for a Seventh-day Adventist is that all rebellion and everything that is alien to God must be eradicated from the heart before anyone can stand in God’s presence. </a:t>
            </a:r>
            <a:r>
              <a:rPr lang="en-US" sz="3600" u="sng" dirty="0">
                <a:solidFill>
                  <a:srgbClr val="FFFF00"/>
                </a:solidFill>
              </a:rPr>
              <a:t>This means that even the unconscious mind must be cleansed before the final generation is ready for translation.</a:t>
            </a:r>
          </a:p>
        </p:txBody>
      </p:sp>
      <p:sp>
        <p:nvSpPr>
          <p:cNvPr id="4" name="TextBox 3"/>
          <p:cNvSpPr txBox="1"/>
          <p:nvPr/>
        </p:nvSpPr>
        <p:spPr>
          <a:xfrm>
            <a:off x="4156364" y="5598622"/>
            <a:ext cx="6521334" cy="369332"/>
          </a:xfrm>
          <a:prstGeom prst="rect">
            <a:avLst/>
          </a:prstGeom>
          <a:noFill/>
        </p:spPr>
        <p:txBody>
          <a:bodyPr wrap="square" rtlCol="0">
            <a:spAutoFit/>
          </a:bodyPr>
          <a:lstStyle/>
          <a:p>
            <a:r>
              <a:rPr lang="en-US" dirty="0">
                <a:solidFill>
                  <a:srgbClr val="FF0000"/>
                </a:solidFill>
              </a:rPr>
              <a:t>Donald K. Short,  Then Shall the Sanctuary be Cleansed.  </a:t>
            </a:r>
            <a:r>
              <a:rPr lang="en-US" dirty="0" err="1">
                <a:solidFill>
                  <a:srgbClr val="FF0000"/>
                </a:solidFill>
              </a:rPr>
              <a:t>Chapt</a:t>
            </a:r>
            <a:r>
              <a:rPr lang="en-US" dirty="0">
                <a:solidFill>
                  <a:srgbClr val="FF0000"/>
                </a:solidFill>
              </a:rPr>
              <a:t>. 5</a:t>
            </a:r>
          </a:p>
        </p:txBody>
      </p:sp>
    </p:spTree>
    <p:extLst>
      <p:ext uri="{BB962C8B-B14F-4D97-AF65-F5344CB8AC3E}">
        <p14:creationId xmlns:p14="http://schemas.microsoft.com/office/powerpoint/2010/main" val="41763119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95031"/>
          </a:xfrm>
        </p:spPr>
        <p:txBody>
          <a:bodyPr>
            <a:normAutofit fontScale="90000"/>
          </a:bodyPr>
          <a:lstStyle/>
          <a:p>
            <a:endParaRPr lang="en-US" dirty="0"/>
          </a:p>
        </p:txBody>
      </p:sp>
      <p:sp>
        <p:nvSpPr>
          <p:cNvPr id="3" name="Content Placeholder 2"/>
          <p:cNvSpPr>
            <a:spLocks noGrp="1"/>
          </p:cNvSpPr>
          <p:nvPr>
            <p:ph idx="1"/>
          </p:nvPr>
        </p:nvSpPr>
        <p:spPr>
          <a:xfrm>
            <a:off x="609600" y="768927"/>
            <a:ext cx="10972800" cy="5565371"/>
          </a:xfrm>
        </p:spPr>
        <p:txBody>
          <a:bodyPr>
            <a:normAutofit/>
          </a:bodyPr>
          <a:lstStyle/>
          <a:p>
            <a:pPr marL="0" indent="0">
              <a:buNone/>
            </a:pPr>
            <a:r>
              <a:rPr lang="en-US" dirty="0">
                <a:solidFill>
                  <a:srgbClr val="FFFF00"/>
                </a:solidFill>
              </a:rPr>
              <a:t>And Jehovah saw that the evil of man was great on the earth, and every imagination (framework) of the thoughts of his heart was only evil all the day long.			</a:t>
            </a:r>
            <a:r>
              <a:rPr lang="en-US" dirty="0">
                <a:solidFill>
                  <a:srgbClr val="00B050"/>
                </a:solidFill>
              </a:rPr>
              <a:t>(Gen 6:5 LITV)</a:t>
            </a:r>
          </a:p>
          <a:p>
            <a:pPr marL="0" indent="0">
              <a:buNone/>
            </a:pPr>
            <a:endParaRPr lang="en-US" dirty="0">
              <a:solidFill>
                <a:srgbClr val="00B050"/>
              </a:solidFill>
            </a:endParaRPr>
          </a:p>
          <a:p>
            <a:pPr marL="0" indent="0">
              <a:buNone/>
            </a:pPr>
            <a:r>
              <a:rPr lang="en-US" sz="3600" dirty="0">
                <a:solidFill>
                  <a:srgbClr val="FF0000"/>
                </a:solidFill>
              </a:rPr>
              <a:t>What God says 2 verses prior (V3) now make sense.</a:t>
            </a:r>
          </a:p>
          <a:p>
            <a:pPr marL="0" indent="0">
              <a:buNone/>
            </a:pPr>
            <a:endParaRPr lang="en-US" sz="3600" dirty="0">
              <a:solidFill>
                <a:srgbClr val="FF0000"/>
              </a:solidFill>
            </a:endParaRPr>
          </a:p>
          <a:p>
            <a:pPr marL="0" indent="0">
              <a:buNone/>
            </a:pPr>
            <a:r>
              <a:rPr lang="en-US" dirty="0">
                <a:solidFill>
                  <a:srgbClr val="FFFF00"/>
                </a:solidFill>
              </a:rPr>
              <a:t>And the LORD said, My spirit shall not always strive (plead) with man, for that he also is flesh: yet his days shall be an hundred and twenty years.					</a:t>
            </a:r>
            <a:r>
              <a:rPr lang="en-US" dirty="0">
                <a:solidFill>
                  <a:srgbClr val="00B050"/>
                </a:solidFill>
              </a:rPr>
              <a:t>(Gen 6:3 KJV)</a:t>
            </a:r>
          </a:p>
        </p:txBody>
      </p:sp>
    </p:spTree>
    <p:extLst>
      <p:ext uri="{BB962C8B-B14F-4D97-AF65-F5344CB8AC3E}">
        <p14:creationId xmlns:p14="http://schemas.microsoft.com/office/powerpoint/2010/main" val="2729368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C000"/>
                </a:solidFill>
              </a:rPr>
              <a:t>Reins or Kidneys</a:t>
            </a:r>
          </a:p>
        </p:txBody>
      </p:sp>
      <p:sp>
        <p:nvSpPr>
          <p:cNvPr id="3" name="Content Placeholder 2"/>
          <p:cNvSpPr>
            <a:spLocks noGrp="1"/>
          </p:cNvSpPr>
          <p:nvPr>
            <p:ph idx="1"/>
          </p:nvPr>
        </p:nvSpPr>
        <p:spPr/>
        <p:txBody>
          <a:bodyPr/>
          <a:lstStyle/>
          <a:p>
            <a:pPr marL="0" indent="0">
              <a:buNone/>
            </a:pPr>
            <a:endParaRPr lang="en-US" dirty="0">
              <a:solidFill>
                <a:srgbClr val="FFFF00"/>
              </a:solidFill>
            </a:endParaRPr>
          </a:p>
          <a:p>
            <a:pPr marL="0" indent="0">
              <a:buNone/>
            </a:pPr>
            <a:r>
              <a:rPr lang="en-US" dirty="0">
                <a:solidFill>
                  <a:srgbClr val="FFFF00"/>
                </a:solidFill>
              </a:rPr>
              <a:t>Examine me, O LORD, and prove me; try (refine) my reins and my heart.								</a:t>
            </a:r>
            <a:r>
              <a:rPr lang="en-US" dirty="0">
                <a:solidFill>
                  <a:srgbClr val="00B050"/>
                </a:solidFill>
              </a:rPr>
              <a:t>(</a:t>
            </a:r>
            <a:r>
              <a:rPr lang="en-US" dirty="0" err="1">
                <a:solidFill>
                  <a:srgbClr val="00B050"/>
                </a:solidFill>
              </a:rPr>
              <a:t>Psa</a:t>
            </a:r>
            <a:r>
              <a:rPr lang="en-US" dirty="0">
                <a:solidFill>
                  <a:srgbClr val="00B050"/>
                </a:solidFill>
              </a:rPr>
              <a:t> 26:2) RV</a:t>
            </a:r>
          </a:p>
          <a:p>
            <a:pPr marL="0" indent="0">
              <a:buNone/>
            </a:pPr>
            <a:endParaRPr lang="en-US" dirty="0">
              <a:solidFill>
                <a:srgbClr val="00B050"/>
              </a:solidFill>
            </a:endParaRPr>
          </a:p>
          <a:p>
            <a:pPr marL="0" indent="0">
              <a:buNone/>
            </a:pPr>
            <a:r>
              <a:rPr lang="en-US" dirty="0">
                <a:solidFill>
                  <a:srgbClr val="FFFF00"/>
                </a:solidFill>
              </a:rPr>
              <a:t>I will bless the LORD, who hath given me counsel: yea, my reins instruct me in the night seasons.</a:t>
            </a:r>
            <a:br>
              <a:rPr lang="en-US" dirty="0">
                <a:solidFill>
                  <a:srgbClr val="FFFF00"/>
                </a:solidFill>
              </a:rPr>
            </a:br>
            <a:r>
              <a:rPr lang="en-US" dirty="0">
                <a:solidFill>
                  <a:srgbClr val="FFFF00"/>
                </a:solidFill>
              </a:rPr>
              <a:t>								</a:t>
            </a:r>
            <a:r>
              <a:rPr lang="en-US" dirty="0">
                <a:solidFill>
                  <a:srgbClr val="00B050"/>
                </a:solidFill>
              </a:rPr>
              <a:t>(</a:t>
            </a:r>
            <a:r>
              <a:rPr lang="en-US" dirty="0" err="1">
                <a:solidFill>
                  <a:srgbClr val="00B050"/>
                </a:solidFill>
              </a:rPr>
              <a:t>Psa</a:t>
            </a:r>
            <a:r>
              <a:rPr lang="en-US" dirty="0">
                <a:solidFill>
                  <a:srgbClr val="00B050"/>
                </a:solidFill>
              </a:rPr>
              <a:t> 16:7)</a:t>
            </a:r>
          </a:p>
        </p:txBody>
      </p:sp>
    </p:spTree>
    <p:extLst>
      <p:ext uri="{BB962C8B-B14F-4D97-AF65-F5344CB8AC3E}">
        <p14:creationId xmlns:p14="http://schemas.microsoft.com/office/powerpoint/2010/main" val="3843555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660544"/>
          </a:xfrm>
        </p:spPr>
        <p:txBody>
          <a:bodyPr>
            <a:normAutofit fontScale="90000"/>
          </a:bodyPr>
          <a:lstStyle/>
          <a:p>
            <a:r>
              <a:rPr lang="en-US" dirty="0">
                <a:solidFill>
                  <a:srgbClr val="FFC000"/>
                </a:solidFill>
              </a:rPr>
              <a:t>H3629</a:t>
            </a:r>
          </a:p>
        </p:txBody>
      </p:sp>
      <p:pic>
        <p:nvPicPr>
          <p:cNvPr id="4" name="Snagit_PPT85BE"/>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476489" y="1550324"/>
            <a:ext cx="5239019" cy="2635385"/>
          </a:xfrm>
        </p:spPr>
      </p:pic>
      <p:sp>
        <p:nvSpPr>
          <p:cNvPr id="5" name="TextBox 4"/>
          <p:cNvSpPr txBox="1"/>
          <p:nvPr/>
        </p:nvSpPr>
        <p:spPr>
          <a:xfrm>
            <a:off x="871450" y="4426528"/>
            <a:ext cx="10449098" cy="1754326"/>
          </a:xfrm>
          <a:prstGeom prst="rect">
            <a:avLst/>
          </a:prstGeom>
          <a:noFill/>
        </p:spPr>
        <p:txBody>
          <a:bodyPr wrap="square" rtlCol="0">
            <a:spAutoFit/>
          </a:bodyPr>
          <a:lstStyle/>
          <a:p>
            <a:r>
              <a:rPr lang="en-US" dirty="0">
                <a:solidFill>
                  <a:srgbClr val="FFFF00"/>
                </a:solidFill>
              </a:rPr>
              <a:t>The remaining nine references all use </a:t>
            </a:r>
            <a:r>
              <a:rPr lang="en-US" u="sng" dirty="0">
                <a:solidFill>
                  <a:srgbClr val="FFFF00"/>
                </a:solidFill>
              </a:rPr>
              <a:t>kidneys as a symbol of the inner most being</a:t>
            </a:r>
            <a:r>
              <a:rPr lang="en-US" dirty="0">
                <a:solidFill>
                  <a:srgbClr val="FFFF00"/>
                </a:solidFill>
              </a:rPr>
              <a:t>. This is probably so since in dismembering an animal the kidneys are the last organ to be reached. In this usage it is frequently paralleled with heart (as it is at least once in Ugaritic). Jeremiah seems to be emphasizing this innermost idea when he says that the religion of the wicked is superficial, on their lips, but far from their kidneys </a:t>
            </a:r>
            <a:r>
              <a:rPr lang="en-US" dirty="0">
                <a:solidFill>
                  <a:srgbClr val="00B050"/>
                </a:solidFill>
              </a:rPr>
              <a:t>(Jer_12:2)</a:t>
            </a:r>
            <a:r>
              <a:rPr lang="en-US" dirty="0">
                <a:solidFill>
                  <a:srgbClr val="FFFF00"/>
                </a:solidFill>
              </a:rPr>
              <a:t>. Five times in Jeremiah and Psalms the importance of inner religion is stressed when it is said that God tries the heart and the kidneys </a:t>
            </a:r>
            <a:r>
              <a:rPr lang="en-US" dirty="0">
                <a:solidFill>
                  <a:srgbClr val="00B050"/>
                </a:solidFill>
              </a:rPr>
              <a:t>(Jer_11:20)</a:t>
            </a:r>
            <a:r>
              <a:rPr lang="en-US" dirty="0">
                <a:solidFill>
                  <a:srgbClr val="FFFF00"/>
                </a:solidFill>
              </a:rPr>
              <a:t>. </a:t>
            </a:r>
            <a:r>
              <a:rPr lang="en-US" dirty="0"/>
              <a:t>  				 </a:t>
            </a:r>
            <a:r>
              <a:rPr lang="en-US" dirty="0">
                <a:solidFill>
                  <a:srgbClr val="FF0000"/>
                </a:solidFill>
              </a:rPr>
              <a:t>(Theological Wordbook of the Old Testament)</a:t>
            </a:r>
          </a:p>
        </p:txBody>
      </p:sp>
      <p:sp>
        <p:nvSpPr>
          <p:cNvPr id="6" name="TextBox 5"/>
          <p:cNvSpPr txBox="1"/>
          <p:nvPr/>
        </p:nvSpPr>
        <p:spPr>
          <a:xfrm>
            <a:off x="3967939" y="1176001"/>
            <a:ext cx="4256117" cy="369332"/>
          </a:xfrm>
          <a:prstGeom prst="rect">
            <a:avLst/>
          </a:prstGeom>
          <a:noFill/>
        </p:spPr>
        <p:txBody>
          <a:bodyPr wrap="square" rtlCol="0">
            <a:spAutoFit/>
          </a:bodyPr>
          <a:lstStyle/>
          <a:p>
            <a:r>
              <a:rPr lang="en-US" dirty="0">
                <a:solidFill>
                  <a:srgbClr val="FF0000"/>
                </a:solidFill>
              </a:rPr>
              <a:t>Brown-Driver-Briggs – Hebrew Definitions</a:t>
            </a:r>
          </a:p>
        </p:txBody>
      </p:sp>
    </p:spTree>
    <p:extLst>
      <p:ext uri="{BB962C8B-B14F-4D97-AF65-F5344CB8AC3E}">
        <p14:creationId xmlns:p14="http://schemas.microsoft.com/office/powerpoint/2010/main" val="2794908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609600" y="1600201"/>
            <a:ext cx="10972800" cy="4064923"/>
          </a:xfrm>
        </p:spPr>
        <p:txBody>
          <a:bodyPr/>
          <a:lstStyle/>
          <a:p>
            <a:pPr marL="0" indent="0">
              <a:buNone/>
            </a:pPr>
            <a:r>
              <a:rPr lang="en-US" dirty="0">
                <a:solidFill>
                  <a:srgbClr val="FFFF00"/>
                </a:solidFill>
              </a:rPr>
              <a:t>The common idea that the burning either of part or the whole of the sacrifice pointed to its destruction, and symbolized the wrath of God and the punishment due to sin, </a:t>
            </a:r>
            <a:r>
              <a:rPr lang="en-US" b="1" u="sng" dirty="0">
                <a:solidFill>
                  <a:srgbClr val="FFFF00"/>
                </a:solidFill>
              </a:rPr>
              <a:t>does not seem to accord with the statements of Scripture</a:t>
            </a:r>
            <a:r>
              <a:rPr lang="en-US" dirty="0">
                <a:solidFill>
                  <a:srgbClr val="FFFF00"/>
                </a:solidFill>
              </a:rPr>
              <a:t>. The term used is not that commonly employed for burning, but means ‘causing to smoke,’ and the rite symbolizes partly </a:t>
            </a:r>
            <a:r>
              <a:rPr lang="en-US" u="sng" dirty="0">
                <a:solidFill>
                  <a:srgbClr val="FFFF00"/>
                </a:solidFill>
              </a:rPr>
              <a:t>the </a:t>
            </a:r>
            <a:r>
              <a:rPr lang="en-US" b="1" u="sng" dirty="0">
                <a:solidFill>
                  <a:srgbClr val="FFFF00"/>
                </a:solidFill>
              </a:rPr>
              <a:t>entire</a:t>
            </a:r>
            <a:r>
              <a:rPr lang="en-US" u="sng" dirty="0">
                <a:solidFill>
                  <a:srgbClr val="FFFF00"/>
                </a:solidFill>
              </a:rPr>
              <a:t> </a:t>
            </a:r>
            <a:r>
              <a:rPr lang="en-US" b="1" u="sng" dirty="0">
                <a:solidFill>
                  <a:srgbClr val="FFFF00"/>
                </a:solidFill>
              </a:rPr>
              <a:t>surrender</a:t>
            </a:r>
            <a:r>
              <a:rPr lang="en-US" u="sng" dirty="0">
                <a:solidFill>
                  <a:srgbClr val="FFFF00"/>
                </a:solidFill>
              </a:rPr>
              <a:t> of the sacrifice</a:t>
            </a:r>
            <a:r>
              <a:rPr lang="en-US" dirty="0">
                <a:solidFill>
                  <a:srgbClr val="FFFF00"/>
                </a:solidFill>
              </a:rPr>
              <a:t>, but chiefly </a:t>
            </a:r>
            <a:r>
              <a:rPr lang="en-US" u="sng" dirty="0">
                <a:solidFill>
                  <a:srgbClr val="FFFF00"/>
                </a:solidFill>
              </a:rPr>
              <a:t>its acceptance on the part of God.</a:t>
            </a:r>
          </a:p>
        </p:txBody>
      </p:sp>
      <p:sp>
        <p:nvSpPr>
          <p:cNvPr id="4" name="TextBox 3"/>
          <p:cNvSpPr txBox="1"/>
          <p:nvPr/>
        </p:nvSpPr>
        <p:spPr>
          <a:xfrm>
            <a:off x="2245129" y="5606935"/>
            <a:ext cx="7701742" cy="369332"/>
          </a:xfrm>
          <a:prstGeom prst="rect">
            <a:avLst/>
          </a:prstGeom>
          <a:noFill/>
        </p:spPr>
        <p:txBody>
          <a:bodyPr wrap="square" rtlCol="0">
            <a:spAutoFit/>
          </a:bodyPr>
          <a:lstStyle/>
          <a:p>
            <a:r>
              <a:rPr lang="en-US" dirty="0">
                <a:solidFill>
                  <a:srgbClr val="FF0000"/>
                </a:solidFill>
              </a:rPr>
              <a:t>The Temple—Its Ministry and Services.  </a:t>
            </a:r>
            <a:r>
              <a:rPr lang="en-US" dirty="0" err="1">
                <a:solidFill>
                  <a:srgbClr val="FF0000"/>
                </a:solidFill>
              </a:rPr>
              <a:t>Chapt</a:t>
            </a:r>
            <a:r>
              <a:rPr lang="en-US" dirty="0">
                <a:solidFill>
                  <a:srgbClr val="FF0000"/>
                </a:solidFill>
              </a:rPr>
              <a:t>: Sacrifices.  Alfred </a:t>
            </a:r>
            <a:r>
              <a:rPr lang="en-US" dirty="0" err="1">
                <a:solidFill>
                  <a:srgbClr val="FF0000"/>
                </a:solidFill>
              </a:rPr>
              <a:t>Edersheim</a:t>
            </a:r>
            <a:endParaRPr lang="en-US" dirty="0">
              <a:solidFill>
                <a:srgbClr val="FF0000"/>
              </a:solidFill>
            </a:endParaRPr>
          </a:p>
        </p:txBody>
      </p:sp>
    </p:spTree>
    <p:extLst>
      <p:ext uri="{BB962C8B-B14F-4D97-AF65-F5344CB8AC3E}">
        <p14:creationId xmlns:p14="http://schemas.microsoft.com/office/powerpoint/2010/main" val="7123666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C000"/>
                </a:solidFill>
              </a:rPr>
              <a:t>Which Parts of the Sacrifice was burned? </a:t>
            </a:r>
          </a:p>
        </p:txBody>
      </p:sp>
      <p:sp>
        <p:nvSpPr>
          <p:cNvPr id="3" name="Content Placeholder 2"/>
          <p:cNvSpPr>
            <a:spLocks noGrp="1"/>
          </p:cNvSpPr>
          <p:nvPr>
            <p:ph idx="1"/>
          </p:nvPr>
        </p:nvSpPr>
        <p:spPr>
          <a:xfrm>
            <a:off x="609599" y="1600201"/>
            <a:ext cx="11086407" cy="3545377"/>
          </a:xfrm>
        </p:spPr>
        <p:txBody>
          <a:bodyPr>
            <a:normAutofit/>
          </a:bodyPr>
          <a:lstStyle/>
          <a:p>
            <a:pPr marL="0" indent="0">
              <a:buNone/>
            </a:pPr>
            <a:r>
              <a:rPr lang="en-US" sz="3600" dirty="0">
                <a:solidFill>
                  <a:srgbClr val="FFFF00"/>
                </a:solidFill>
              </a:rPr>
              <a:t>Animals given for the peace, sin, and trespass offerings, as well as those offered for consecration of the priests, were to have </a:t>
            </a:r>
            <a:r>
              <a:rPr lang="en-US" sz="3600" b="1" u="sng" dirty="0">
                <a:solidFill>
                  <a:srgbClr val="FFFF00"/>
                </a:solidFill>
              </a:rPr>
              <a:t>the internal fat, the kidneys, and the caul above the liver removed and burned on the altar </a:t>
            </a:r>
            <a:r>
              <a:rPr lang="en-US" sz="3600" dirty="0">
                <a:solidFill>
                  <a:srgbClr val="00B050"/>
                </a:solidFill>
              </a:rPr>
              <a:t>(Exo_29:13, Exo_29:22; Lev_3:4, Lev_3:10, Lev_3:15; Lev_4:9; Lev_7:4; Lev_8:16, Lev_8:25; Lev_9:10, Lev_9:19).</a:t>
            </a:r>
          </a:p>
        </p:txBody>
      </p:sp>
      <p:sp>
        <p:nvSpPr>
          <p:cNvPr id="4" name="Rectangle 3"/>
          <p:cNvSpPr/>
          <p:nvPr/>
        </p:nvSpPr>
        <p:spPr>
          <a:xfrm>
            <a:off x="3869813" y="5328141"/>
            <a:ext cx="4452373" cy="369332"/>
          </a:xfrm>
          <a:prstGeom prst="rect">
            <a:avLst/>
          </a:prstGeom>
        </p:spPr>
        <p:txBody>
          <a:bodyPr wrap="none">
            <a:spAutoFit/>
          </a:bodyPr>
          <a:lstStyle/>
          <a:p>
            <a:r>
              <a:rPr lang="en-US" dirty="0">
                <a:solidFill>
                  <a:srgbClr val="FF0000"/>
                </a:solidFill>
              </a:rPr>
              <a:t>(Theological Wordbook of the Old Testament)</a:t>
            </a:r>
          </a:p>
        </p:txBody>
      </p:sp>
    </p:spTree>
    <p:extLst>
      <p:ext uri="{BB962C8B-B14F-4D97-AF65-F5344CB8AC3E}">
        <p14:creationId xmlns:p14="http://schemas.microsoft.com/office/powerpoint/2010/main" val="181136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C000"/>
                </a:solidFill>
              </a:rPr>
              <a:t>This explains an important fact about Jesus.</a:t>
            </a:r>
          </a:p>
        </p:txBody>
      </p:sp>
      <p:sp>
        <p:nvSpPr>
          <p:cNvPr id="3" name="Content Placeholder 2"/>
          <p:cNvSpPr>
            <a:spLocks noGrp="1"/>
          </p:cNvSpPr>
          <p:nvPr>
            <p:ph idx="1"/>
          </p:nvPr>
        </p:nvSpPr>
        <p:spPr>
          <a:xfrm>
            <a:off x="609600" y="2223655"/>
            <a:ext cx="10972800" cy="3902509"/>
          </a:xfrm>
        </p:spPr>
        <p:txBody>
          <a:bodyPr/>
          <a:lstStyle/>
          <a:p>
            <a:pPr marL="0" indent="0">
              <a:buNone/>
            </a:pPr>
            <a:r>
              <a:rPr lang="en-US" dirty="0">
                <a:solidFill>
                  <a:srgbClr val="FFFF00"/>
                </a:solidFill>
              </a:rPr>
              <a:t>Born with sinful flesh (MGE’s), how could He live a perfect life in childhood?</a:t>
            </a:r>
          </a:p>
          <a:p>
            <a:pPr marL="0" indent="0">
              <a:buNone/>
            </a:pPr>
            <a:endParaRPr lang="en-US" dirty="0">
              <a:solidFill>
                <a:srgbClr val="FFFF00"/>
              </a:solidFill>
            </a:endParaRPr>
          </a:p>
          <a:p>
            <a:pPr marL="0" indent="0">
              <a:buNone/>
            </a:pPr>
            <a:endParaRPr lang="en-US" dirty="0">
              <a:solidFill>
                <a:srgbClr val="FFFF00"/>
              </a:solidFill>
            </a:endParaRPr>
          </a:p>
          <a:p>
            <a:pPr marL="0" indent="0">
              <a:buNone/>
            </a:pPr>
            <a:r>
              <a:rPr lang="en-US" dirty="0">
                <a:solidFill>
                  <a:srgbClr val="FFFF00"/>
                </a:solidFill>
              </a:rPr>
              <a:t>For thou hast possessed my reins: thou hast covered me in my mother's womb.  					</a:t>
            </a:r>
            <a:r>
              <a:rPr lang="en-US" dirty="0">
                <a:solidFill>
                  <a:srgbClr val="00B050"/>
                </a:solidFill>
              </a:rPr>
              <a:t>(</a:t>
            </a:r>
            <a:r>
              <a:rPr lang="en-US" dirty="0" err="1">
                <a:solidFill>
                  <a:srgbClr val="00B050"/>
                </a:solidFill>
              </a:rPr>
              <a:t>Psa</a:t>
            </a:r>
            <a:r>
              <a:rPr lang="en-US" dirty="0">
                <a:solidFill>
                  <a:srgbClr val="00B050"/>
                </a:solidFill>
              </a:rPr>
              <a:t> 139:13 KJV)</a:t>
            </a:r>
          </a:p>
        </p:txBody>
      </p:sp>
    </p:spTree>
    <p:extLst>
      <p:ext uri="{BB962C8B-B14F-4D97-AF65-F5344CB8AC3E}">
        <p14:creationId xmlns:p14="http://schemas.microsoft.com/office/powerpoint/2010/main" val="3306852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411162"/>
          </a:xfrm>
        </p:spPr>
        <p:txBody>
          <a:bodyPr>
            <a:normAutofit fontScale="90000"/>
          </a:bodyPr>
          <a:lstStyle/>
          <a:p>
            <a:endParaRPr lang="en-US" dirty="0"/>
          </a:p>
        </p:txBody>
      </p:sp>
      <p:sp>
        <p:nvSpPr>
          <p:cNvPr id="3" name="Content Placeholder 2"/>
          <p:cNvSpPr>
            <a:spLocks noGrp="1"/>
          </p:cNvSpPr>
          <p:nvPr>
            <p:ph idx="1"/>
          </p:nvPr>
        </p:nvSpPr>
        <p:spPr>
          <a:xfrm>
            <a:off x="2013284" y="2209800"/>
            <a:ext cx="8229600" cy="3048000"/>
          </a:xfrm>
        </p:spPr>
        <p:txBody>
          <a:bodyPr>
            <a:normAutofit/>
          </a:bodyPr>
          <a:lstStyle/>
          <a:p>
            <a:pPr marL="0" indent="0">
              <a:buNone/>
            </a:pPr>
            <a:r>
              <a:rPr lang="en-US" sz="4800" dirty="0">
                <a:solidFill>
                  <a:srgbClr val="FFFF00"/>
                </a:solidFill>
                <a:latin typeface="Calibri" panose="020F0502020204030204" pitchFamily="34" charset="0"/>
                <a:cs typeface="Calibri" panose="020F0502020204030204" pitchFamily="34" charset="0"/>
              </a:rPr>
              <a:t>Let this mind be in you, which was also in Christ Jesus:</a:t>
            </a:r>
            <a:br>
              <a:rPr lang="en-US" sz="4800" dirty="0">
                <a:latin typeface="Calibri" panose="020F0502020204030204" pitchFamily="34" charset="0"/>
                <a:cs typeface="Calibri" panose="020F0502020204030204" pitchFamily="34" charset="0"/>
              </a:rPr>
            </a:br>
            <a:r>
              <a:rPr lang="en-US" sz="4800" dirty="0">
                <a:latin typeface="Calibri" panose="020F0502020204030204" pitchFamily="34" charset="0"/>
                <a:cs typeface="Calibri" panose="020F0502020204030204" pitchFamily="34" charset="0"/>
              </a:rPr>
              <a:t>					</a:t>
            </a:r>
            <a:r>
              <a:rPr lang="en-US" sz="4800" dirty="0">
                <a:solidFill>
                  <a:srgbClr val="00B050"/>
                </a:solidFill>
                <a:latin typeface="Calibri" panose="020F0502020204030204" pitchFamily="34" charset="0"/>
                <a:cs typeface="Calibri" panose="020F0502020204030204" pitchFamily="34" charset="0"/>
              </a:rPr>
              <a:t>(</a:t>
            </a:r>
            <a:r>
              <a:rPr lang="en-US" sz="4800" dirty="0" err="1">
                <a:solidFill>
                  <a:srgbClr val="00B050"/>
                </a:solidFill>
                <a:latin typeface="Calibri" panose="020F0502020204030204" pitchFamily="34" charset="0"/>
                <a:cs typeface="Calibri" panose="020F0502020204030204" pitchFamily="34" charset="0"/>
              </a:rPr>
              <a:t>Php</a:t>
            </a:r>
            <a:r>
              <a:rPr lang="en-US" sz="4800" dirty="0">
                <a:solidFill>
                  <a:srgbClr val="00B050"/>
                </a:solidFill>
                <a:latin typeface="Calibri" panose="020F0502020204030204" pitchFamily="34" charset="0"/>
                <a:cs typeface="Calibri" panose="020F0502020204030204" pitchFamily="34" charset="0"/>
              </a:rPr>
              <a:t> 2:5 KJV)</a:t>
            </a:r>
          </a:p>
          <a:p>
            <a:endParaRPr lang="x-none" sz="4400" dirty="0">
              <a:latin typeface="Georgia" panose="02040502050405020303" pitchFamily="18" charset="0"/>
            </a:endParaRPr>
          </a:p>
          <a:p>
            <a:endParaRPr lang="en-US" sz="4400" dirty="0"/>
          </a:p>
        </p:txBody>
      </p:sp>
    </p:spTree>
    <p:extLst>
      <p:ext uri="{BB962C8B-B14F-4D97-AF65-F5344CB8AC3E}">
        <p14:creationId xmlns:p14="http://schemas.microsoft.com/office/powerpoint/2010/main" val="7442471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487362"/>
          </a:xfrm>
        </p:spPr>
        <p:txBody>
          <a:bodyPr>
            <a:normAutofit fontScale="90000"/>
          </a:bodyPr>
          <a:lstStyle/>
          <a:p>
            <a:endParaRPr lang="en-US" dirty="0"/>
          </a:p>
        </p:txBody>
      </p:sp>
      <p:sp>
        <p:nvSpPr>
          <p:cNvPr id="3" name="Content Placeholder 2"/>
          <p:cNvSpPr>
            <a:spLocks noGrp="1"/>
          </p:cNvSpPr>
          <p:nvPr>
            <p:ph idx="1"/>
          </p:nvPr>
        </p:nvSpPr>
        <p:spPr>
          <a:xfrm>
            <a:off x="1981200" y="914401"/>
            <a:ext cx="8229600" cy="5211763"/>
          </a:xfrm>
        </p:spPr>
        <p:txBody>
          <a:bodyPr/>
          <a:lstStyle/>
          <a:p>
            <a:pPr marL="0" indent="0">
              <a:buNone/>
            </a:pPr>
            <a:r>
              <a:rPr lang="en-US" dirty="0">
                <a:solidFill>
                  <a:srgbClr val="FFFF00"/>
                </a:solidFill>
              </a:rPr>
              <a:t>For if after they have escaped the pollutions of the world through the knowledge of the Lord and </a:t>
            </a:r>
            <a:r>
              <a:rPr lang="en-US" dirty="0" err="1">
                <a:solidFill>
                  <a:srgbClr val="FFFF00"/>
                </a:solidFill>
              </a:rPr>
              <a:t>Saviour</a:t>
            </a:r>
            <a:r>
              <a:rPr lang="en-US" dirty="0">
                <a:solidFill>
                  <a:srgbClr val="FFFF00"/>
                </a:solidFill>
              </a:rPr>
              <a:t> Jesus Christ, they are again entangled therein, and overcome, the latter end is worse with them than the beginning.  For it had been better for them not to have known the way of righteousness, than, after they have known it, to turn from the holy commandment delivered unto them.</a:t>
            </a:r>
            <a:br>
              <a:rPr lang="en-US" dirty="0">
                <a:solidFill>
                  <a:srgbClr val="FFFF00"/>
                </a:solidFill>
              </a:rPr>
            </a:br>
            <a:r>
              <a:rPr lang="en-US" dirty="0">
                <a:solidFill>
                  <a:srgbClr val="FFFF00"/>
                </a:solidFill>
              </a:rPr>
              <a:t>					</a:t>
            </a:r>
            <a:r>
              <a:rPr lang="en-US" dirty="0">
                <a:solidFill>
                  <a:srgbClr val="00B050"/>
                </a:solidFill>
              </a:rPr>
              <a:t>(2Peter 2:20-21 KJV)</a:t>
            </a:r>
          </a:p>
        </p:txBody>
      </p:sp>
    </p:spTree>
    <p:extLst>
      <p:ext uri="{BB962C8B-B14F-4D97-AF65-F5344CB8AC3E}">
        <p14:creationId xmlns:p14="http://schemas.microsoft.com/office/powerpoint/2010/main" val="35286634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C000"/>
                </a:solidFill>
              </a:rPr>
              <a:t>Would this review interest you?</a:t>
            </a:r>
          </a:p>
        </p:txBody>
      </p:sp>
      <p:pic>
        <p:nvPicPr>
          <p:cNvPr id="4" name="Snagit_PPT692E"/>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30221" y="1452158"/>
            <a:ext cx="7931558" cy="1746340"/>
          </a:xfrm>
        </p:spPr>
      </p:pic>
      <p:pic>
        <p:nvPicPr>
          <p:cNvPr id="5" name="Snagit_PPT38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81675" y="3371483"/>
            <a:ext cx="1828649" cy="2791737"/>
          </a:xfrm>
          <a:prstGeom prst="rect">
            <a:avLst/>
          </a:prstGeom>
        </p:spPr>
      </p:pic>
    </p:spTree>
    <p:extLst>
      <p:ext uri="{BB962C8B-B14F-4D97-AF65-F5344CB8AC3E}">
        <p14:creationId xmlns:p14="http://schemas.microsoft.com/office/powerpoint/2010/main" val="3766346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487362"/>
          </a:xfrm>
        </p:spPr>
        <p:txBody>
          <a:bodyPr>
            <a:normAutofit fontScale="90000"/>
          </a:bodyPr>
          <a:lstStyle/>
          <a:p>
            <a:endParaRPr lang="en-US" dirty="0"/>
          </a:p>
        </p:txBody>
      </p:sp>
      <p:sp>
        <p:nvSpPr>
          <p:cNvPr id="3" name="Content Placeholder 2"/>
          <p:cNvSpPr>
            <a:spLocks noGrp="1"/>
          </p:cNvSpPr>
          <p:nvPr>
            <p:ph idx="1"/>
          </p:nvPr>
        </p:nvSpPr>
        <p:spPr>
          <a:xfrm>
            <a:off x="1981200" y="990600"/>
            <a:ext cx="8229600" cy="5410200"/>
          </a:xfrm>
        </p:spPr>
        <p:txBody>
          <a:bodyPr>
            <a:normAutofit/>
          </a:bodyPr>
          <a:lstStyle/>
          <a:p>
            <a:pPr marL="0" indent="0">
              <a:buNone/>
            </a:pPr>
            <a:r>
              <a:rPr lang="en-US" dirty="0">
                <a:solidFill>
                  <a:srgbClr val="FF0000"/>
                </a:solidFill>
              </a:rPr>
              <a:t>When the unclean spirit is gone out of a man, he </a:t>
            </a:r>
            <a:r>
              <a:rPr lang="en-US" dirty="0" err="1">
                <a:solidFill>
                  <a:srgbClr val="FF0000"/>
                </a:solidFill>
              </a:rPr>
              <a:t>walketh</a:t>
            </a:r>
            <a:r>
              <a:rPr lang="en-US" dirty="0">
                <a:solidFill>
                  <a:srgbClr val="FF0000"/>
                </a:solidFill>
              </a:rPr>
              <a:t> through dry places, seeking rest; and finding none, he </a:t>
            </a:r>
            <a:r>
              <a:rPr lang="en-US" dirty="0" err="1">
                <a:solidFill>
                  <a:srgbClr val="FF0000"/>
                </a:solidFill>
              </a:rPr>
              <a:t>saith</a:t>
            </a:r>
            <a:r>
              <a:rPr lang="en-US" dirty="0">
                <a:solidFill>
                  <a:srgbClr val="FF0000"/>
                </a:solidFill>
              </a:rPr>
              <a:t>, I will return unto my house whence I came out. And when he cometh, he </a:t>
            </a:r>
            <a:r>
              <a:rPr lang="en-US" dirty="0" err="1">
                <a:solidFill>
                  <a:srgbClr val="FF0000"/>
                </a:solidFill>
              </a:rPr>
              <a:t>findeth</a:t>
            </a:r>
            <a:r>
              <a:rPr lang="en-US" dirty="0">
                <a:solidFill>
                  <a:srgbClr val="FF0000"/>
                </a:solidFill>
              </a:rPr>
              <a:t> it swept and garnished. Then </a:t>
            </a:r>
            <a:r>
              <a:rPr lang="en-US" dirty="0" err="1">
                <a:solidFill>
                  <a:srgbClr val="FF0000"/>
                </a:solidFill>
              </a:rPr>
              <a:t>goeth</a:t>
            </a:r>
            <a:r>
              <a:rPr lang="en-US" dirty="0">
                <a:solidFill>
                  <a:srgbClr val="FF0000"/>
                </a:solidFill>
              </a:rPr>
              <a:t> he, and taketh to him seven other spirits more wicked than himself; and they enter in, and dwell there: and the last state of that man is worse than the first.		</a:t>
            </a:r>
            <a:r>
              <a:rPr lang="en-US" dirty="0">
                <a:solidFill>
                  <a:srgbClr val="00B050"/>
                </a:solidFill>
              </a:rPr>
              <a:t>(Luke 11:24-26 KJV)</a:t>
            </a:r>
          </a:p>
        </p:txBody>
      </p:sp>
    </p:spTree>
    <p:extLst>
      <p:ext uri="{BB962C8B-B14F-4D97-AF65-F5344CB8AC3E}">
        <p14:creationId xmlns:p14="http://schemas.microsoft.com/office/powerpoint/2010/main" val="26887727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677169"/>
          </a:xfrm>
        </p:spPr>
        <p:txBody>
          <a:bodyPr>
            <a:normAutofit fontScale="90000"/>
          </a:bodyPr>
          <a:lstStyle/>
          <a:p>
            <a:endParaRPr lang="en-US" dirty="0"/>
          </a:p>
        </p:txBody>
      </p:sp>
      <p:sp>
        <p:nvSpPr>
          <p:cNvPr id="3" name="Content Placeholder 2"/>
          <p:cNvSpPr>
            <a:spLocks noGrp="1"/>
          </p:cNvSpPr>
          <p:nvPr>
            <p:ph idx="1"/>
          </p:nvPr>
        </p:nvSpPr>
        <p:spPr>
          <a:xfrm>
            <a:off x="609600" y="1097281"/>
            <a:ext cx="10972800" cy="5028884"/>
          </a:xfrm>
        </p:spPr>
        <p:txBody>
          <a:bodyPr/>
          <a:lstStyle/>
          <a:p>
            <a:pPr marL="0" indent="0">
              <a:buNone/>
            </a:pPr>
            <a:r>
              <a:rPr lang="en-US" dirty="0">
                <a:solidFill>
                  <a:srgbClr val="FFFF00"/>
                </a:solidFill>
              </a:rPr>
              <a:t>And what agreement hath the temple of God with idols? for ye are the temple of the living God; as God hath said, </a:t>
            </a:r>
            <a:r>
              <a:rPr lang="en-US" u="sng" dirty="0">
                <a:solidFill>
                  <a:srgbClr val="FFFF00"/>
                </a:solidFill>
              </a:rPr>
              <a:t>I will dwell in them, and walk in them</a:t>
            </a:r>
            <a:r>
              <a:rPr lang="en-US" dirty="0">
                <a:solidFill>
                  <a:srgbClr val="FFFF00"/>
                </a:solidFill>
              </a:rPr>
              <a:t>; and I will be their God, and they shall be my people.						</a:t>
            </a:r>
            <a:r>
              <a:rPr lang="en-US" dirty="0">
                <a:solidFill>
                  <a:srgbClr val="00B050"/>
                </a:solidFill>
              </a:rPr>
              <a:t>(2Co 6:16 KJV)</a:t>
            </a:r>
          </a:p>
          <a:p>
            <a:pPr marL="0" indent="0">
              <a:buNone/>
            </a:pPr>
            <a:endParaRPr lang="en-US" dirty="0">
              <a:solidFill>
                <a:srgbClr val="FFFF00"/>
              </a:solidFill>
            </a:endParaRPr>
          </a:p>
          <a:p>
            <a:pPr marL="0" indent="0">
              <a:buNone/>
            </a:pPr>
            <a:r>
              <a:rPr lang="en-US" dirty="0">
                <a:solidFill>
                  <a:srgbClr val="FFFF00"/>
                </a:solidFill>
              </a:rPr>
              <a:t>Jesus answered and said unto him, If a man love me, he will keep my words: and my Father will love him, and we will come unto him, and make our abode with him.		</a:t>
            </a:r>
            <a:r>
              <a:rPr lang="en-US" dirty="0">
                <a:solidFill>
                  <a:srgbClr val="00B050"/>
                </a:solidFill>
              </a:rPr>
              <a:t>(Joh 14:23 KJV)</a:t>
            </a:r>
          </a:p>
        </p:txBody>
      </p:sp>
    </p:spTree>
    <p:extLst>
      <p:ext uri="{BB962C8B-B14F-4D97-AF65-F5344CB8AC3E}">
        <p14:creationId xmlns:p14="http://schemas.microsoft.com/office/powerpoint/2010/main" val="2362429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599882"/>
          </a:xfrm>
        </p:spPr>
        <p:txBody>
          <a:bodyPr>
            <a:normAutofit/>
          </a:bodyPr>
          <a:lstStyle/>
          <a:p>
            <a:r>
              <a:rPr lang="en-US" dirty="0">
                <a:solidFill>
                  <a:srgbClr val="FFC000"/>
                </a:solidFill>
              </a:rPr>
              <a:t>Gotta Serve Somebody</a:t>
            </a:r>
            <a:br>
              <a:rPr lang="en-US" dirty="0">
                <a:solidFill>
                  <a:srgbClr val="FFC000"/>
                </a:solidFill>
              </a:rPr>
            </a:br>
            <a:r>
              <a:rPr lang="en-US" sz="1800" b="1" cap="all" dirty="0">
                <a:solidFill>
                  <a:srgbClr val="FFC000"/>
                </a:solidFill>
              </a:rPr>
              <a:t>Written by: Bob Dylan </a:t>
            </a:r>
            <a:endParaRPr lang="en-US" dirty="0">
              <a:solidFill>
                <a:srgbClr val="FFC000"/>
              </a:solidFill>
            </a:endParaRPr>
          </a:p>
        </p:txBody>
      </p:sp>
      <p:sp>
        <p:nvSpPr>
          <p:cNvPr id="3" name="Content Placeholder 2"/>
          <p:cNvSpPr>
            <a:spLocks noGrp="1"/>
          </p:cNvSpPr>
          <p:nvPr>
            <p:ph idx="1"/>
          </p:nvPr>
        </p:nvSpPr>
        <p:spPr>
          <a:xfrm>
            <a:off x="2269375" y="1600201"/>
            <a:ext cx="9313025" cy="4525963"/>
          </a:xfrm>
        </p:spPr>
        <p:txBody>
          <a:bodyPr>
            <a:normAutofit fontScale="32500" lnSpcReduction="20000"/>
          </a:bodyPr>
          <a:lstStyle/>
          <a:p>
            <a:pPr marL="0" indent="0">
              <a:buNone/>
            </a:pPr>
            <a:endParaRPr lang="en-US" dirty="0">
              <a:solidFill>
                <a:srgbClr val="FFFF00"/>
              </a:solidFill>
            </a:endParaRPr>
          </a:p>
          <a:p>
            <a:pPr marL="0" indent="0">
              <a:buNone/>
            </a:pPr>
            <a:r>
              <a:rPr lang="en-US" sz="8000" dirty="0">
                <a:solidFill>
                  <a:srgbClr val="FFFF00"/>
                </a:solidFill>
              </a:rPr>
              <a:t>You may be an ambassador to England or France</a:t>
            </a:r>
          </a:p>
          <a:p>
            <a:pPr marL="0" indent="0">
              <a:buNone/>
            </a:pPr>
            <a:r>
              <a:rPr lang="en-US" sz="8000" dirty="0">
                <a:solidFill>
                  <a:srgbClr val="FFFF00"/>
                </a:solidFill>
              </a:rPr>
              <a:t>You may like to gamble, you might like to dance</a:t>
            </a:r>
          </a:p>
          <a:p>
            <a:pPr marL="0" indent="0">
              <a:buNone/>
            </a:pPr>
            <a:r>
              <a:rPr lang="en-US" sz="8000" dirty="0">
                <a:solidFill>
                  <a:srgbClr val="FFFF00"/>
                </a:solidFill>
              </a:rPr>
              <a:t>You may be the heavyweight champion of the world</a:t>
            </a:r>
          </a:p>
          <a:p>
            <a:pPr marL="0" indent="0">
              <a:buNone/>
            </a:pPr>
            <a:r>
              <a:rPr lang="en-US" sz="8000" dirty="0">
                <a:solidFill>
                  <a:srgbClr val="FFFF00"/>
                </a:solidFill>
              </a:rPr>
              <a:t>You may be a socialite with a long string of pearls</a:t>
            </a:r>
          </a:p>
          <a:p>
            <a:pPr marL="0" indent="0">
              <a:buNone/>
            </a:pPr>
            <a:endParaRPr lang="en-US" sz="8000" dirty="0">
              <a:solidFill>
                <a:srgbClr val="FFFF00"/>
              </a:solidFill>
            </a:endParaRPr>
          </a:p>
          <a:p>
            <a:pPr marL="0" indent="0">
              <a:buNone/>
            </a:pPr>
            <a:endParaRPr lang="en-US" sz="8000" dirty="0">
              <a:solidFill>
                <a:srgbClr val="FFFF00"/>
              </a:solidFill>
            </a:endParaRPr>
          </a:p>
          <a:p>
            <a:pPr marL="0" indent="0">
              <a:buNone/>
            </a:pPr>
            <a:r>
              <a:rPr lang="en-US" sz="8000" dirty="0">
                <a:solidFill>
                  <a:srgbClr val="FFFF00"/>
                </a:solidFill>
              </a:rPr>
              <a:t>But you’re </a:t>
            </a:r>
            <a:r>
              <a:rPr lang="en-US" sz="8000" dirty="0" err="1">
                <a:solidFill>
                  <a:srgbClr val="FFFF00"/>
                </a:solidFill>
              </a:rPr>
              <a:t>gonna</a:t>
            </a:r>
            <a:r>
              <a:rPr lang="en-US" sz="8000" dirty="0">
                <a:solidFill>
                  <a:srgbClr val="FFFF00"/>
                </a:solidFill>
              </a:rPr>
              <a:t> have to serve somebody, yes indeed</a:t>
            </a:r>
          </a:p>
          <a:p>
            <a:pPr marL="0" indent="0">
              <a:buNone/>
            </a:pPr>
            <a:r>
              <a:rPr lang="en-US" sz="8000" dirty="0">
                <a:solidFill>
                  <a:srgbClr val="FFFF00"/>
                </a:solidFill>
              </a:rPr>
              <a:t>You’re </a:t>
            </a:r>
            <a:r>
              <a:rPr lang="en-US" sz="8000" dirty="0" err="1">
                <a:solidFill>
                  <a:srgbClr val="FFFF00"/>
                </a:solidFill>
              </a:rPr>
              <a:t>gonna</a:t>
            </a:r>
            <a:r>
              <a:rPr lang="en-US" sz="8000" dirty="0">
                <a:solidFill>
                  <a:srgbClr val="FFFF00"/>
                </a:solidFill>
              </a:rPr>
              <a:t> have to serve somebody</a:t>
            </a:r>
          </a:p>
          <a:p>
            <a:pPr marL="0" indent="0">
              <a:buNone/>
            </a:pPr>
            <a:r>
              <a:rPr lang="en-US" sz="8000" dirty="0">
                <a:solidFill>
                  <a:srgbClr val="FFFF00"/>
                </a:solidFill>
              </a:rPr>
              <a:t>Well, it may be the devil or it may be the Lord</a:t>
            </a:r>
          </a:p>
          <a:p>
            <a:pPr marL="0" indent="0">
              <a:buNone/>
            </a:pPr>
            <a:r>
              <a:rPr lang="en-US" sz="8000" dirty="0">
                <a:solidFill>
                  <a:srgbClr val="FFFF00"/>
                </a:solidFill>
              </a:rPr>
              <a:t>But you’re </a:t>
            </a:r>
            <a:r>
              <a:rPr lang="en-US" sz="8000" dirty="0" err="1">
                <a:solidFill>
                  <a:srgbClr val="FFFF00"/>
                </a:solidFill>
              </a:rPr>
              <a:t>gonna</a:t>
            </a:r>
            <a:r>
              <a:rPr lang="en-US" sz="8000" dirty="0">
                <a:solidFill>
                  <a:srgbClr val="FFFF00"/>
                </a:solidFill>
              </a:rPr>
              <a:t> have to serve somebody</a:t>
            </a:r>
          </a:p>
        </p:txBody>
      </p:sp>
    </p:spTree>
    <p:extLst>
      <p:ext uri="{BB962C8B-B14F-4D97-AF65-F5344CB8AC3E}">
        <p14:creationId xmlns:p14="http://schemas.microsoft.com/office/powerpoint/2010/main" val="8557283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Snagit_PPTFFF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02361" y="196299"/>
            <a:ext cx="7587273" cy="5980057"/>
          </a:xfrm>
        </p:spPr>
      </p:pic>
      <p:sp>
        <p:nvSpPr>
          <p:cNvPr id="5" name="TextBox 4"/>
          <p:cNvSpPr txBox="1"/>
          <p:nvPr/>
        </p:nvSpPr>
        <p:spPr>
          <a:xfrm>
            <a:off x="4614255" y="6321829"/>
            <a:ext cx="2963487" cy="369332"/>
          </a:xfrm>
          <a:prstGeom prst="rect">
            <a:avLst/>
          </a:prstGeom>
          <a:noFill/>
        </p:spPr>
        <p:txBody>
          <a:bodyPr wrap="square" rtlCol="0">
            <a:spAutoFit/>
          </a:bodyPr>
          <a:lstStyle/>
          <a:p>
            <a:r>
              <a:rPr lang="en-US" dirty="0">
                <a:solidFill>
                  <a:srgbClr val="FF0000"/>
                </a:solidFill>
              </a:rPr>
              <a:t>Present Truth,  April 24, 1890.</a:t>
            </a:r>
          </a:p>
        </p:txBody>
      </p:sp>
    </p:spTree>
    <p:extLst>
      <p:ext uri="{BB962C8B-B14F-4D97-AF65-F5344CB8AC3E}">
        <p14:creationId xmlns:p14="http://schemas.microsoft.com/office/powerpoint/2010/main" val="33280065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257377"/>
          </a:xfrm>
        </p:spPr>
        <p:txBody>
          <a:bodyPr>
            <a:normAutofit fontScale="90000"/>
          </a:bodyPr>
          <a:lstStyle/>
          <a:p>
            <a:endParaRPr lang="en-US" dirty="0"/>
          </a:p>
        </p:txBody>
      </p:sp>
      <p:sp>
        <p:nvSpPr>
          <p:cNvPr id="3" name="Content Placeholder 2"/>
          <p:cNvSpPr>
            <a:spLocks noGrp="1"/>
          </p:cNvSpPr>
          <p:nvPr>
            <p:ph idx="1"/>
          </p:nvPr>
        </p:nvSpPr>
        <p:spPr>
          <a:xfrm>
            <a:off x="609600" y="735677"/>
            <a:ext cx="10972800" cy="5744094"/>
          </a:xfrm>
        </p:spPr>
        <p:txBody>
          <a:bodyPr>
            <a:normAutofit/>
          </a:bodyPr>
          <a:lstStyle/>
          <a:p>
            <a:pPr marL="0" indent="0">
              <a:buNone/>
            </a:pPr>
            <a:r>
              <a:rPr lang="en-US" dirty="0">
                <a:solidFill>
                  <a:srgbClr val="FFFF00"/>
                </a:solidFill>
              </a:rPr>
              <a:t>When God thinks for a man it is not like one man’s thinking for and imposing his will on another. There is perfect freedom. The man chooses God’s thoughts, because they are better than his own, and then God thinks in him, the man’s brain being the organ of the Holy Spirit. “For ye have not received the spirit of bondage again to fear” </a:t>
            </a:r>
            <a:r>
              <a:rPr lang="en-US" dirty="0">
                <a:solidFill>
                  <a:srgbClr val="00B050"/>
                </a:solidFill>
              </a:rPr>
              <a:t>(Rom. 8:15)</a:t>
            </a:r>
            <a:r>
              <a:rPr lang="en-US" dirty="0">
                <a:solidFill>
                  <a:srgbClr val="FFFF00"/>
                </a:solidFill>
              </a:rPr>
              <a:t>, but God has given us the Spirit “of power and of love and of a sound mind.”</a:t>
            </a:r>
            <a:r>
              <a:rPr lang="en-US" dirty="0">
                <a:solidFill>
                  <a:srgbClr val="00B050"/>
                </a:solidFill>
              </a:rPr>
              <a:t>(2 Tim. 1:7)</a:t>
            </a:r>
            <a:r>
              <a:rPr lang="en-US" dirty="0">
                <a:solidFill>
                  <a:srgbClr val="FFFF00"/>
                </a:solidFill>
              </a:rPr>
              <a:t>.</a:t>
            </a:r>
            <a:r>
              <a:rPr lang="en-US" dirty="0">
                <a:solidFill>
                  <a:srgbClr val="00B050"/>
                </a:solidFill>
              </a:rPr>
              <a:t> </a:t>
            </a:r>
            <a:r>
              <a:rPr lang="en-US" dirty="0">
                <a:solidFill>
                  <a:srgbClr val="FFFF00"/>
                </a:solidFill>
              </a:rPr>
              <a:t>Only by the Spirit of God can anybody rightly know anything.</a:t>
            </a:r>
            <a:r>
              <a:rPr lang="en-US" dirty="0">
                <a:solidFill>
                  <a:srgbClr val="00B050"/>
                </a:solidFill>
              </a:rPr>
              <a:t>(1 Cor. 2:12)</a:t>
            </a:r>
            <a:r>
              <a:rPr lang="en-US" dirty="0">
                <a:solidFill>
                  <a:srgbClr val="FFFF00"/>
                </a:solidFill>
              </a:rPr>
              <a:t>.</a:t>
            </a:r>
            <a:r>
              <a:rPr lang="en-US" dirty="0">
                <a:solidFill>
                  <a:srgbClr val="00B050"/>
                </a:solidFill>
              </a:rPr>
              <a:t> </a:t>
            </a:r>
            <a:r>
              <a:rPr lang="en-US" dirty="0">
                <a:solidFill>
                  <a:srgbClr val="FFFF00"/>
                </a:solidFill>
              </a:rPr>
              <a:t>When men submit to be the temples of God, then is God's will done on earth even as it is done in heaven.</a:t>
            </a:r>
          </a:p>
          <a:p>
            <a:pPr marL="0" indent="0">
              <a:buNone/>
            </a:pPr>
            <a:r>
              <a:rPr lang="en-US" dirty="0">
                <a:solidFill>
                  <a:srgbClr val="FFFF00"/>
                </a:solidFill>
              </a:rPr>
              <a:t>				</a:t>
            </a:r>
            <a:r>
              <a:rPr lang="en-US" dirty="0">
                <a:solidFill>
                  <a:srgbClr val="00B050"/>
                </a:solidFill>
              </a:rPr>
              <a:t>(E. J. Waggoner. The Sanctuary of God)</a:t>
            </a:r>
          </a:p>
        </p:txBody>
      </p:sp>
    </p:spTree>
    <p:extLst>
      <p:ext uri="{BB962C8B-B14F-4D97-AF65-F5344CB8AC3E}">
        <p14:creationId xmlns:p14="http://schemas.microsoft.com/office/powerpoint/2010/main" val="5368458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411162"/>
          </a:xfrm>
        </p:spPr>
        <p:txBody>
          <a:bodyPr>
            <a:normAutofit fontScale="90000"/>
          </a:bodyPr>
          <a:lstStyle/>
          <a:p>
            <a:endParaRPr lang="en-US" dirty="0"/>
          </a:p>
        </p:txBody>
      </p:sp>
      <p:sp>
        <p:nvSpPr>
          <p:cNvPr id="3" name="Content Placeholder 2"/>
          <p:cNvSpPr>
            <a:spLocks noGrp="1"/>
          </p:cNvSpPr>
          <p:nvPr>
            <p:ph idx="1"/>
          </p:nvPr>
        </p:nvSpPr>
        <p:spPr>
          <a:xfrm>
            <a:off x="2013284" y="2209800"/>
            <a:ext cx="8229600" cy="3048000"/>
          </a:xfrm>
        </p:spPr>
        <p:txBody>
          <a:bodyPr>
            <a:normAutofit/>
          </a:bodyPr>
          <a:lstStyle/>
          <a:p>
            <a:pPr marL="0" indent="0">
              <a:buNone/>
            </a:pPr>
            <a:r>
              <a:rPr lang="en-US" sz="4800" dirty="0">
                <a:solidFill>
                  <a:srgbClr val="FFFF00"/>
                </a:solidFill>
                <a:latin typeface="Calibri" panose="020F0502020204030204" pitchFamily="34" charset="0"/>
                <a:cs typeface="Calibri" panose="020F0502020204030204" pitchFamily="34" charset="0"/>
              </a:rPr>
              <a:t>Let this mind be in you, which was also in Christ Jesus:</a:t>
            </a:r>
            <a:br>
              <a:rPr lang="en-US" sz="4800" dirty="0">
                <a:latin typeface="Calibri" panose="020F0502020204030204" pitchFamily="34" charset="0"/>
                <a:cs typeface="Calibri" panose="020F0502020204030204" pitchFamily="34" charset="0"/>
              </a:rPr>
            </a:br>
            <a:r>
              <a:rPr lang="en-US" sz="4800" dirty="0">
                <a:latin typeface="Calibri" panose="020F0502020204030204" pitchFamily="34" charset="0"/>
                <a:cs typeface="Calibri" panose="020F0502020204030204" pitchFamily="34" charset="0"/>
              </a:rPr>
              <a:t>					</a:t>
            </a:r>
            <a:r>
              <a:rPr lang="en-US" sz="4800" dirty="0">
                <a:solidFill>
                  <a:srgbClr val="00B050"/>
                </a:solidFill>
                <a:latin typeface="Calibri" panose="020F0502020204030204" pitchFamily="34" charset="0"/>
                <a:cs typeface="Calibri" panose="020F0502020204030204" pitchFamily="34" charset="0"/>
              </a:rPr>
              <a:t>(</a:t>
            </a:r>
            <a:r>
              <a:rPr lang="en-US" sz="4800" dirty="0" err="1">
                <a:solidFill>
                  <a:srgbClr val="00B050"/>
                </a:solidFill>
                <a:latin typeface="Calibri" panose="020F0502020204030204" pitchFamily="34" charset="0"/>
                <a:cs typeface="Calibri" panose="020F0502020204030204" pitchFamily="34" charset="0"/>
              </a:rPr>
              <a:t>Php</a:t>
            </a:r>
            <a:r>
              <a:rPr lang="en-US" sz="4800" dirty="0">
                <a:solidFill>
                  <a:srgbClr val="00B050"/>
                </a:solidFill>
                <a:latin typeface="Calibri" panose="020F0502020204030204" pitchFamily="34" charset="0"/>
                <a:cs typeface="Calibri" panose="020F0502020204030204" pitchFamily="34" charset="0"/>
              </a:rPr>
              <a:t> 2:5 KJV)</a:t>
            </a:r>
          </a:p>
          <a:p>
            <a:endParaRPr lang="x-none" sz="4400" dirty="0">
              <a:latin typeface="Georgia" panose="02040502050405020303" pitchFamily="18" charset="0"/>
            </a:endParaRPr>
          </a:p>
          <a:p>
            <a:endParaRPr lang="en-US" sz="4400" dirty="0"/>
          </a:p>
        </p:txBody>
      </p:sp>
    </p:spTree>
    <p:extLst>
      <p:ext uri="{BB962C8B-B14F-4D97-AF65-F5344CB8AC3E}">
        <p14:creationId xmlns:p14="http://schemas.microsoft.com/office/powerpoint/2010/main" val="42072202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2392362"/>
          </a:xfrm>
        </p:spPr>
        <p:txBody>
          <a:bodyPr>
            <a:normAutofit/>
          </a:bodyPr>
          <a:lstStyle/>
          <a:p>
            <a:pPr algn="l"/>
            <a:r>
              <a:rPr lang="en-US" sz="3600" dirty="0">
                <a:solidFill>
                  <a:srgbClr val="FFC000"/>
                </a:solidFill>
              </a:rPr>
              <a:t>But we preach Christ crucified, unto the Jews a </a:t>
            </a:r>
            <a:r>
              <a:rPr lang="en-US" sz="3600" dirty="0" err="1">
                <a:solidFill>
                  <a:srgbClr val="FFC000"/>
                </a:solidFill>
              </a:rPr>
              <a:t>stumblingblock</a:t>
            </a:r>
            <a:r>
              <a:rPr lang="en-US" sz="3600" dirty="0">
                <a:solidFill>
                  <a:srgbClr val="FFC000"/>
                </a:solidFill>
              </a:rPr>
              <a:t>, and unto the Greeks foolishness;        </a:t>
            </a:r>
            <a:r>
              <a:rPr lang="en-US" sz="3600" dirty="0">
                <a:solidFill>
                  <a:srgbClr val="00B050"/>
                </a:solidFill>
              </a:rPr>
              <a:t>(1Cor 1:23 KJV)</a:t>
            </a:r>
          </a:p>
        </p:txBody>
      </p:sp>
      <p:sp>
        <p:nvSpPr>
          <p:cNvPr id="3" name="Content Placeholder 2"/>
          <p:cNvSpPr>
            <a:spLocks noGrp="1"/>
          </p:cNvSpPr>
          <p:nvPr>
            <p:ph idx="1"/>
          </p:nvPr>
        </p:nvSpPr>
        <p:spPr>
          <a:xfrm>
            <a:off x="1981200" y="3200401"/>
            <a:ext cx="8229600" cy="2925763"/>
          </a:xfrm>
        </p:spPr>
        <p:txBody>
          <a:bodyPr/>
          <a:lstStyle/>
          <a:p>
            <a:pPr marL="0" indent="0">
              <a:buNone/>
            </a:pPr>
            <a:r>
              <a:rPr lang="en-US" dirty="0">
                <a:solidFill>
                  <a:srgbClr val="FFFF00"/>
                </a:solidFill>
              </a:rPr>
              <a:t>Christ crucified — The Greek expresses not the mere fact of His crucifixion, but the permanent character acquired by the transaction –</a:t>
            </a:r>
          </a:p>
          <a:p>
            <a:pPr marL="0" indent="0" algn="r">
              <a:buNone/>
            </a:pPr>
            <a:r>
              <a:rPr lang="en-US" dirty="0">
                <a:solidFill>
                  <a:srgbClr val="00B050"/>
                </a:solidFill>
              </a:rPr>
              <a:t>Jamieson – </a:t>
            </a:r>
            <a:r>
              <a:rPr lang="en-US" dirty="0" err="1">
                <a:solidFill>
                  <a:srgbClr val="00B050"/>
                </a:solidFill>
              </a:rPr>
              <a:t>Fausset</a:t>
            </a:r>
            <a:r>
              <a:rPr lang="en-US" dirty="0">
                <a:solidFill>
                  <a:srgbClr val="00B050"/>
                </a:solidFill>
              </a:rPr>
              <a:t> – Brown Commentary</a:t>
            </a:r>
          </a:p>
        </p:txBody>
      </p:sp>
    </p:spTree>
    <p:extLst>
      <p:ext uri="{BB962C8B-B14F-4D97-AF65-F5344CB8AC3E}">
        <p14:creationId xmlns:p14="http://schemas.microsoft.com/office/powerpoint/2010/main" val="3976475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C000"/>
                </a:solidFill>
              </a:rPr>
              <a:t>Gotta Serve Somebody - </a:t>
            </a:r>
            <a:r>
              <a:rPr lang="en-US" dirty="0" err="1">
                <a:solidFill>
                  <a:srgbClr val="FFC000"/>
                </a:solidFill>
              </a:rPr>
              <a:t>cont</a:t>
            </a:r>
            <a:endParaRPr lang="en-US" dirty="0">
              <a:solidFill>
                <a:srgbClr val="FFC000"/>
              </a:solidFill>
            </a:endParaRPr>
          </a:p>
        </p:txBody>
      </p:sp>
      <p:sp>
        <p:nvSpPr>
          <p:cNvPr id="3" name="Content Placeholder 2"/>
          <p:cNvSpPr>
            <a:spLocks noGrp="1"/>
          </p:cNvSpPr>
          <p:nvPr>
            <p:ph idx="1"/>
          </p:nvPr>
        </p:nvSpPr>
        <p:spPr>
          <a:xfrm>
            <a:off x="2269375" y="1812175"/>
            <a:ext cx="9313025" cy="4313989"/>
          </a:xfrm>
        </p:spPr>
        <p:txBody>
          <a:bodyPr>
            <a:normAutofit/>
          </a:bodyPr>
          <a:lstStyle/>
          <a:p>
            <a:pPr marL="0" indent="0">
              <a:buNone/>
            </a:pPr>
            <a:r>
              <a:rPr lang="en-US" sz="2400" dirty="0">
                <a:solidFill>
                  <a:srgbClr val="FFFF00"/>
                </a:solidFill>
              </a:rPr>
              <a:t>You may be a preacher with your spiritual pride</a:t>
            </a:r>
            <a:br>
              <a:rPr lang="en-US" sz="2400" dirty="0">
                <a:solidFill>
                  <a:srgbClr val="FFFF00"/>
                </a:solidFill>
              </a:rPr>
            </a:br>
            <a:r>
              <a:rPr lang="en-US" sz="2400" dirty="0">
                <a:solidFill>
                  <a:srgbClr val="FFFF00"/>
                </a:solidFill>
              </a:rPr>
              <a:t>You may be a city councilman taking bribes on the side</a:t>
            </a:r>
            <a:br>
              <a:rPr lang="en-US" sz="2400" dirty="0">
                <a:solidFill>
                  <a:srgbClr val="FFFF00"/>
                </a:solidFill>
              </a:rPr>
            </a:br>
            <a:r>
              <a:rPr lang="en-US" sz="2400" dirty="0">
                <a:solidFill>
                  <a:srgbClr val="FFFF00"/>
                </a:solidFill>
              </a:rPr>
              <a:t>You may be </a:t>
            </a:r>
            <a:r>
              <a:rPr lang="en-US" sz="2400" dirty="0" err="1">
                <a:solidFill>
                  <a:srgbClr val="FFFF00"/>
                </a:solidFill>
              </a:rPr>
              <a:t>workin</a:t>
            </a:r>
            <a:r>
              <a:rPr lang="en-US" sz="2400" dirty="0">
                <a:solidFill>
                  <a:srgbClr val="FFFF00"/>
                </a:solidFill>
              </a:rPr>
              <a:t>’ in a barbershop, you may know how to cut hair</a:t>
            </a:r>
            <a:br>
              <a:rPr lang="en-US" sz="2400" dirty="0">
                <a:solidFill>
                  <a:srgbClr val="FFFF00"/>
                </a:solidFill>
              </a:rPr>
            </a:br>
            <a:r>
              <a:rPr lang="en-US" sz="2400" dirty="0">
                <a:solidFill>
                  <a:srgbClr val="FFFF00"/>
                </a:solidFill>
              </a:rPr>
              <a:t>You may be somebody’s mistress, may be somebody’s heir</a:t>
            </a:r>
            <a:br>
              <a:rPr lang="en-US" sz="2400" dirty="0">
                <a:solidFill>
                  <a:srgbClr val="FFFF00"/>
                </a:solidFill>
              </a:rPr>
            </a:br>
            <a:br>
              <a:rPr lang="en-US" sz="2400" dirty="0">
                <a:solidFill>
                  <a:srgbClr val="FFFF00"/>
                </a:solidFill>
              </a:rPr>
            </a:br>
            <a:r>
              <a:rPr lang="en-US" sz="2400" dirty="0">
                <a:solidFill>
                  <a:srgbClr val="FFFF00"/>
                </a:solidFill>
              </a:rPr>
              <a:t>But you’re </a:t>
            </a:r>
            <a:r>
              <a:rPr lang="en-US" sz="2400" dirty="0" err="1">
                <a:solidFill>
                  <a:srgbClr val="FFFF00"/>
                </a:solidFill>
              </a:rPr>
              <a:t>gonna</a:t>
            </a:r>
            <a:r>
              <a:rPr lang="en-US" sz="2400" dirty="0">
                <a:solidFill>
                  <a:srgbClr val="FFFF00"/>
                </a:solidFill>
              </a:rPr>
              <a:t> have to serve somebody, yes indeed</a:t>
            </a:r>
            <a:br>
              <a:rPr lang="en-US" sz="2400" dirty="0">
                <a:solidFill>
                  <a:srgbClr val="FFFF00"/>
                </a:solidFill>
              </a:rPr>
            </a:br>
            <a:r>
              <a:rPr lang="en-US" sz="2400" dirty="0">
                <a:solidFill>
                  <a:srgbClr val="FFFF00"/>
                </a:solidFill>
              </a:rPr>
              <a:t>You’re </a:t>
            </a:r>
            <a:r>
              <a:rPr lang="en-US" sz="2400" dirty="0" err="1">
                <a:solidFill>
                  <a:srgbClr val="FFFF00"/>
                </a:solidFill>
              </a:rPr>
              <a:t>gonna</a:t>
            </a:r>
            <a:r>
              <a:rPr lang="en-US" sz="2400" dirty="0">
                <a:solidFill>
                  <a:srgbClr val="FFFF00"/>
                </a:solidFill>
              </a:rPr>
              <a:t> have to serve somebody</a:t>
            </a:r>
            <a:br>
              <a:rPr lang="en-US" sz="2400" dirty="0">
                <a:solidFill>
                  <a:srgbClr val="FFFF00"/>
                </a:solidFill>
              </a:rPr>
            </a:br>
            <a:r>
              <a:rPr lang="en-US" sz="2400" dirty="0">
                <a:solidFill>
                  <a:srgbClr val="FFFF00"/>
                </a:solidFill>
              </a:rPr>
              <a:t>Well, it may be the devil or it may be the Lord</a:t>
            </a:r>
            <a:br>
              <a:rPr lang="en-US" sz="2400" dirty="0">
                <a:solidFill>
                  <a:srgbClr val="FFFF00"/>
                </a:solidFill>
              </a:rPr>
            </a:br>
            <a:r>
              <a:rPr lang="en-US" sz="2400" dirty="0">
                <a:solidFill>
                  <a:srgbClr val="FFFF00"/>
                </a:solidFill>
              </a:rPr>
              <a:t>But you’re </a:t>
            </a:r>
            <a:r>
              <a:rPr lang="en-US" sz="2400" dirty="0" err="1">
                <a:solidFill>
                  <a:srgbClr val="FFFF00"/>
                </a:solidFill>
              </a:rPr>
              <a:t>gonna</a:t>
            </a:r>
            <a:r>
              <a:rPr lang="en-US" sz="2400" dirty="0">
                <a:solidFill>
                  <a:srgbClr val="FFFF00"/>
                </a:solidFill>
              </a:rPr>
              <a:t> have to serve somebody</a:t>
            </a:r>
          </a:p>
        </p:txBody>
      </p:sp>
    </p:spTree>
    <p:extLst>
      <p:ext uri="{BB962C8B-B14F-4D97-AF65-F5344CB8AC3E}">
        <p14:creationId xmlns:p14="http://schemas.microsoft.com/office/powerpoint/2010/main" val="11028799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211806C-45E0-4DE3-B8D6-601E6AA8D8DF}"/>
              </a:ext>
            </a:extLst>
          </p:cNvPr>
          <p:cNvSpPr/>
          <p:nvPr/>
        </p:nvSpPr>
        <p:spPr>
          <a:xfrm>
            <a:off x="4114800" y="2438401"/>
            <a:ext cx="4572000" cy="2431435"/>
          </a:xfrm>
          <a:prstGeom prst="rect">
            <a:avLst/>
          </a:prstGeom>
        </p:spPr>
        <p:txBody>
          <a:bodyPr>
            <a:spAutoFit/>
          </a:bodyPr>
          <a:lstStyle/>
          <a:p>
            <a:r>
              <a:rPr lang="en-US" sz="2800" dirty="0">
                <a:solidFill>
                  <a:srgbClr val="FFFF00"/>
                </a:solidFill>
                <a:latin typeface="Verdana" panose="020B0604030504040204" pitchFamily="34" charset="0"/>
              </a:rPr>
              <a:t>The heart </a:t>
            </a:r>
            <a:r>
              <a:rPr lang="en-US" sz="2800" i="1" dirty="0">
                <a:solidFill>
                  <a:srgbClr val="FFFF00"/>
                </a:solidFill>
                <a:latin typeface="Verdana" panose="020B0604030504040204" pitchFamily="34" charset="0"/>
              </a:rPr>
              <a:t>is</a:t>
            </a:r>
            <a:r>
              <a:rPr lang="en-US" sz="2800" dirty="0">
                <a:solidFill>
                  <a:srgbClr val="FFFF00"/>
                </a:solidFill>
                <a:latin typeface="Verdana" panose="020B0604030504040204" pitchFamily="34" charset="0"/>
              </a:rPr>
              <a:t> deceitful above all </a:t>
            </a:r>
            <a:r>
              <a:rPr lang="en-US" sz="2800" i="1" dirty="0">
                <a:solidFill>
                  <a:srgbClr val="FFFF00"/>
                </a:solidFill>
                <a:latin typeface="Verdana" panose="020B0604030504040204" pitchFamily="34" charset="0"/>
              </a:rPr>
              <a:t>things,</a:t>
            </a:r>
            <a:r>
              <a:rPr lang="en-US" sz="2800" dirty="0">
                <a:solidFill>
                  <a:srgbClr val="FFFF00"/>
                </a:solidFill>
                <a:latin typeface="Verdana" panose="020B0604030504040204" pitchFamily="34" charset="0"/>
              </a:rPr>
              <a:t> and desperately wicked: who can know it?</a:t>
            </a:r>
          </a:p>
          <a:p>
            <a:r>
              <a:rPr lang="en-US" sz="2800" dirty="0">
                <a:solidFill>
                  <a:srgbClr val="FFFF00"/>
                </a:solidFill>
                <a:latin typeface="Verdana" panose="020B0604030504040204" pitchFamily="34" charset="0"/>
              </a:rPr>
              <a:t>(</a:t>
            </a:r>
            <a:r>
              <a:rPr lang="en-US" sz="2800" dirty="0" err="1">
                <a:solidFill>
                  <a:srgbClr val="FFFF00"/>
                </a:solidFill>
                <a:latin typeface="Verdana" panose="020B0604030504040204" pitchFamily="34" charset="0"/>
              </a:rPr>
              <a:t>Jer</a:t>
            </a:r>
            <a:r>
              <a:rPr lang="en-US" sz="2800" dirty="0">
                <a:solidFill>
                  <a:srgbClr val="FFFF00"/>
                </a:solidFill>
                <a:latin typeface="Verdana" panose="020B0604030504040204" pitchFamily="34" charset="0"/>
              </a:rPr>
              <a:t> 17:9)</a:t>
            </a:r>
          </a:p>
          <a:p>
            <a:endParaRPr lang="en-US" sz="1200" dirty="0">
              <a:solidFill>
                <a:prstClr val="black"/>
              </a:solidFill>
              <a:latin typeface="Verdana" panose="020B0604030504040204" pitchFamily="34" charset="0"/>
            </a:endParaRPr>
          </a:p>
        </p:txBody>
      </p:sp>
    </p:spTree>
    <p:extLst>
      <p:ext uri="{BB962C8B-B14F-4D97-AF65-F5344CB8AC3E}">
        <p14:creationId xmlns:p14="http://schemas.microsoft.com/office/powerpoint/2010/main" val="5858936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0853" y="1332397"/>
            <a:ext cx="10972800" cy="1143000"/>
          </a:xfrm>
        </p:spPr>
        <p:txBody>
          <a:bodyPr>
            <a:normAutofit/>
          </a:bodyPr>
          <a:lstStyle/>
          <a:p>
            <a:r>
              <a:rPr lang="en-US" sz="4800" dirty="0">
                <a:solidFill>
                  <a:srgbClr val="FFC000"/>
                </a:solidFill>
              </a:rPr>
              <a:t>Thought Experiment</a:t>
            </a:r>
          </a:p>
        </p:txBody>
      </p:sp>
      <p:pic>
        <p:nvPicPr>
          <p:cNvPr id="12" name="Snagit_PPT19CE"/>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88789" y="3285301"/>
            <a:ext cx="1136929" cy="1778157"/>
          </a:xfrm>
          <a:prstGeom prst="rect">
            <a:avLst/>
          </a:prstGeom>
        </p:spPr>
      </p:pic>
      <p:sp>
        <p:nvSpPr>
          <p:cNvPr id="13" name="Content Placeholder 12"/>
          <p:cNvSpPr>
            <a:spLocks noGrp="1"/>
          </p:cNvSpPr>
          <p:nvPr>
            <p:ph idx="1"/>
          </p:nvPr>
        </p:nvSpPr>
        <p:spPr>
          <a:xfrm>
            <a:off x="721963" y="5575019"/>
            <a:ext cx="10972800" cy="806408"/>
          </a:xfrm>
        </p:spPr>
        <p:txBody>
          <a:bodyPr/>
          <a:lstStyle/>
          <a:p>
            <a:endParaRPr lang="en-US" dirty="0"/>
          </a:p>
        </p:txBody>
      </p:sp>
    </p:spTree>
    <p:extLst>
      <p:ext uri="{BB962C8B-B14F-4D97-AF65-F5344CB8AC3E}">
        <p14:creationId xmlns:p14="http://schemas.microsoft.com/office/powerpoint/2010/main" val="4207140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4102" y="778333"/>
            <a:ext cx="10972800" cy="1143000"/>
          </a:xfrm>
        </p:spPr>
        <p:txBody>
          <a:bodyPr/>
          <a:lstStyle/>
          <a:p>
            <a:r>
              <a:rPr lang="en-US" dirty="0">
                <a:solidFill>
                  <a:srgbClr val="FFC000"/>
                </a:solidFill>
              </a:rPr>
              <a:t>The Answers</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60013" y="2646080"/>
            <a:ext cx="2095500" cy="2000250"/>
          </a:xfrm>
          <a:prstGeom prst="rect">
            <a:avLst/>
          </a:prstGeom>
        </p:spPr>
      </p:pic>
      <p:pic>
        <p:nvPicPr>
          <p:cNvPr id="5" name="Snagit_PPT7C7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40486" y="2646080"/>
            <a:ext cx="973805" cy="2000250"/>
          </a:xfrm>
          <a:prstGeom prst="rect">
            <a:avLst/>
          </a:prstGeom>
        </p:spPr>
      </p:pic>
      <p:pic>
        <p:nvPicPr>
          <p:cNvPr id="6" name="Picture 5"/>
          <p:cNvPicPr>
            <a:picLocks noChangeAspect="1"/>
          </p:cNvPicPr>
          <p:nvPr/>
        </p:nvPicPr>
        <p:blipFill>
          <a:blip r:embed="rId4"/>
          <a:stretch>
            <a:fillRect/>
          </a:stretch>
        </p:blipFill>
        <p:spPr>
          <a:xfrm>
            <a:off x="3945974" y="2646080"/>
            <a:ext cx="4693193" cy="1178127"/>
          </a:xfrm>
          <a:prstGeom prst="rect">
            <a:avLst/>
          </a:prstGeom>
        </p:spPr>
      </p:pic>
      <p:pic>
        <p:nvPicPr>
          <p:cNvPr id="7" name="Picture 6"/>
          <p:cNvPicPr>
            <a:picLocks noChangeAspect="1"/>
          </p:cNvPicPr>
          <p:nvPr/>
        </p:nvPicPr>
        <p:blipFill>
          <a:blip r:embed="rId5"/>
          <a:stretch>
            <a:fillRect/>
          </a:stretch>
        </p:blipFill>
        <p:spPr>
          <a:xfrm>
            <a:off x="8870850" y="2646080"/>
            <a:ext cx="3012184" cy="2000250"/>
          </a:xfrm>
          <a:prstGeom prst="rect">
            <a:avLst/>
          </a:prstGeom>
        </p:spPr>
      </p:pic>
    </p:spTree>
    <p:extLst>
      <p:ext uri="{BB962C8B-B14F-4D97-AF65-F5344CB8AC3E}">
        <p14:creationId xmlns:p14="http://schemas.microsoft.com/office/powerpoint/2010/main" val="3768085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Snagit_PPT29D" descr="PPT29D.png"/>
          <p:cNvPicPr>
            <a:picLocks noGrp="1" noChangeAspect="1"/>
          </p:cNvPicPr>
          <p:nvPr>
            <p:ph idx="1"/>
          </p:nvPr>
        </p:nvPicPr>
        <p:blipFill>
          <a:blip r:embed="rId2" cstate="print"/>
          <a:stretch>
            <a:fillRect/>
          </a:stretch>
        </p:blipFill>
        <p:spPr>
          <a:xfrm>
            <a:off x="2362201" y="304801"/>
            <a:ext cx="7476191" cy="5866667"/>
          </a:xfrm>
        </p:spPr>
      </p:pic>
      <p:sp>
        <p:nvSpPr>
          <p:cNvPr id="5" name="TextBox 4"/>
          <p:cNvSpPr txBox="1"/>
          <p:nvPr/>
        </p:nvSpPr>
        <p:spPr>
          <a:xfrm>
            <a:off x="2743200" y="6324600"/>
            <a:ext cx="670560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1800" b="1" i="0" u="none" strike="noStrike" kern="1200" cap="none" spc="0" normalizeH="0" baseline="0" noProof="0" dirty="0">
                <a:ln>
                  <a:noFill/>
                </a:ln>
                <a:solidFill>
                  <a:srgbClr val="FF0000"/>
                </a:solidFill>
                <a:effectLst/>
                <a:uLnTx/>
                <a:uFillTx/>
                <a:latin typeface="Calibri"/>
                <a:ea typeface="+mn-ea"/>
                <a:cs typeface="+mn-cs"/>
              </a:rPr>
              <a:t>SCIENCE &amp; PRACTICE PERSPECTIVES — APRIL 2007</a:t>
            </a:r>
            <a:endParaRPr kumimoji="0" lang="en-US" sz="1800" b="0" i="0" u="none" strike="noStrike" kern="1200" cap="none" spc="0" normalizeH="0" baseline="0" noProof="0" dirty="0">
              <a:ln>
                <a:noFill/>
              </a:ln>
              <a:solidFill>
                <a:srgbClr val="FF0000"/>
              </a:solidFill>
              <a:effectLst/>
              <a:uLnTx/>
              <a:uFillTx/>
              <a:latin typeface="Calibri"/>
              <a:ea typeface="+mn-ea"/>
              <a:cs typeface="+mn-cs"/>
            </a:endParaRPr>
          </a:p>
        </p:txBody>
      </p:sp>
    </p:spTree>
    <p:extLst>
      <p:ext uri="{BB962C8B-B14F-4D97-AF65-F5344CB8AC3E}">
        <p14:creationId xmlns:p14="http://schemas.microsoft.com/office/powerpoint/2010/main" val="41383698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Snagit_PPTC20E"/>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82111" y="730848"/>
            <a:ext cx="7627778" cy="5288791"/>
          </a:xfrm>
        </p:spPr>
      </p:pic>
      <p:sp>
        <p:nvSpPr>
          <p:cNvPr id="5" name="Right Arrow 4"/>
          <p:cNvSpPr/>
          <p:nvPr/>
        </p:nvSpPr>
        <p:spPr>
          <a:xfrm>
            <a:off x="768927" y="3470564"/>
            <a:ext cx="1932709" cy="2497974"/>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65795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rPr>
              <a:t>The Subconscious Mind</a:t>
            </a:r>
          </a:p>
        </p:txBody>
      </p:sp>
      <p:pic>
        <p:nvPicPr>
          <p:cNvPr id="4" name="Snagit_PPTB88B"/>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80974" y="1476784"/>
            <a:ext cx="5830052" cy="4997187"/>
          </a:xfrm>
        </p:spPr>
      </p:pic>
    </p:spTree>
    <p:extLst>
      <p:ext uri="{BB962C8B-B14F-4D97-AF65-F5344CB8AC3E}">
        <p14:creationId xmlns:p14="http://schemas.microsoft.com/office/powerpoint/2010/main" val="12686875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marR="0" algn="ctr">
              <a:lnSpc>
                <a:spcPct val="107000"/>
              </a:lnSpc>
              <a:spcBef>
                <a:spcPts val="0"/>
              </a:spcBef>
              <a:spcAft>
                <a:spcPts val="800"/>
              </a:spcAft>
            </a:pPr>
            <a:r>
              <a:rPr lang="en-US" sz="40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THE TREE OF KNOWLEDGE OF GOOD AND EVIL</a:t>
            </a:r>
            <a:endParaRPr lang="en-US" sz="4000" dirty="0">
              <a:solidFill>
                <a:srgbClr val="FFFF00"/>
              </a:solidFill>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197317897"/>
      </p:ext>
    </p:extLst>
  </p:cSld>
  <p:clrMapOvr>
    <a:masterClrMapping/>
  </p:clrMapOvr>
</p:sld>
</file>

<file path=ppt/theme/theme1.xml><?xml version="1.0" encoding="utf-8"?>
<a:theme xmlns:a="http://schemas.openxmlformats.org/drawingml/2006/main" name="Diet Tal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1957</TotalTime>
  <Words>1243</Words>
  <Application>Microsoft Office PowerPoint</Application>
  <PresentationFormat>Widescreen</PresentationFormat>
  <Paragraphs>65</Paragraphs>
  <Slides>27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Arial</vt:lpstr>
      <vt:lpstr>Calibri</vt:lpstr>
      <vt:lpstr>Georgia</vt:lpstr>
      <vt:lpstr>Times New Roman</vt:lpstr>
      <vt:lpstr>Verdana</vt:lpstr>
      <vt:lpstr>Diet Talk</vt:lpstr>
      <vt:lpstr>Have SDA’s Misunderstood the Sanctuary?</vt:lpstr>
      <vt:lpstr>Would this review interest you?</vt:lpstr>
      <vt:lpstr>PowerPoint Presentation</vt:lpstr>
      <vt:lpstr>Thought Experiment</vt:lpstr>
      <vt:lpstr>The Answers</vt:lpstr>
      <vt:lpstr>PowerPoint Presentation</vt:lpstr>
      <vt:lpstr>PowerPoint Presentation</vt:lpstr>
      <vt:lpstr>The Subconscious Mind</vt:lpstr>
      <vt:lpstr>PowerPoint Presentation</vt:lpstr>
      <vt:lpstr>PowerPoint Presentation</vt:lpstr>
      <vt:lpstr>PowerPoint Presentation</vt:lpstr>
      <vt:lpstr>PowerPoint Presentation</vt:lpstr>
      <vt:lpstr>Reins or Kidneys</vt:lpstr>
      <vt:lpstr>H3629</vt:lpstr>
      <vt:lpstr>PowerPoint Presentation</vt:lpstr>
      <vt:lpstr>Which Parts of the Sacrifice was burned? </vt:lpstr>
      <vt:lpstr>This explains an important fact about Jesus.</vt:lpstr>
      <vt:lpstr>PowerPoint Presentation</vt:lpstr>
      <vt:lpstr>PowerPoint Presentation</vt:lpstr>
      <vt:lpstr>PowerPoint Presentation</vt:lpstr>
      <vt:lpstr>PowerPoint Presentation</vt:lpstr>
      <vt:lpstr>Gotta Serve Somebody Written by: Bob Dylan </vt:lpstr>
      <vt:lpstr>PowerPoint Presentation</vt:lpstr>
      <vt:lpstr>PowerPoint Presentation</vt:lpstr>
      <vt:lpstr>PowerPoint Presentation</vt:lpstr>
      <vt:lpstr>But we preach Christ crucified, unto the Jews a stumblingblock, and unto the Greeks foolishness;        (1Cor 1:23 KJV)</vt:lpstr>
      <vt:lpstr>Gotta Serve Somebody - cont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 Webster</dc:creator>
  <cp:lastModifiedBy>Robert Melashenko</cp:lastModifiedBy>
  <cp:revision>45</cp:revision>
  <dcterms:created xsi:type="dcterms:W3CDTF">2014-02-17T16:05:04Z</dcterms:created>
  <dcterms:modified xsi:type="dcterms:W3CDTF">2019-01-31T21:16:23Z</dcterms:modified>
</cp:coreProperties>
</file>